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69" r:id="rId3"/>
    <p:sldId id="285" r:id="rId4"/>
    <p:sldId id="287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84" autoAdjust="0"/>
    <p:restoredTop sz="94671" autoAdjust="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7C9A1-65F5-4774-A8A2-9B6D07DBAC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123F9-DBB8-4D5E-8691-A0EA1A2477F8}">
      <dgm:prSet/>
      <dgm:spPr/>
      <dgm:t>
        <a:bodyPr/>
        <a:lstStyle/>
        <a:p>
          <a:pPr algn="ctr" rtl="0"/>
          <a:r>
            <a:rPr lang="ru-RU" b="1" baseline="0" dirty="0" smtClean="0"/>
            <a:t>«</a:t>
          </a:r>
          <a:r>
            <a:rPr lang="ru-RU" b="1" dirty="0" smtClean="0"/>
            <a:t>СТРАТЕГИЯ ПРЕОДОЛЕНИЯ СИНДРОМА ЭМОЦИОНАЛЬНОГО ВЫГОРАНИЯ В РАБОТЕ ПЕДАГОГА</a:t>
          </a:r>
          <a:r>
            <a:rPr lang="ru-RU" b="1" baseline="0" dirty="0" smtClean="0"/>
            <a:t>»</a:t>
          </a:r>
          <a:endParaRPr lang="ru-RU" dirty="0"/>
        </a:p>
      </dgm:t>
    </dgm:pt>
    <dgm:pt modelId="{BCBF906E-FEBE-4C95-AAB4-DA437D1ADD1E}" type="parTrans" cxnId="{6CE24C42-3EDC-46C4-9D3E-CE08D5740584}">
      <dgm:prSet/>
      <dgm:spPr/>
      <dgm:t>
        <a:bodyPr/>
        <a:lstStyle/>
        <a:p>
          <a:endParaRPr lang="ru-RU"/>
        </a:p>
      </dgm:t>
    </dgm:pt>
    <dgm:pt modelId="{CEC64C15-F393-4F6A-BAF8-0C56EA3665BC}" type="sibTrans" cxnId="{6CE24C42-3EDC-46C4-9D3E-CE08D5740584}">
      <dgm:prSet/>
      <dgm:spPr/>
      <dgm:t>
        <a:bodyPr/>
        <a:lstStyle/>
        <a:p>
          <a:endParaRPr lang="ru-RU"/>
        </a:p>
      </dgm:t>
    </dgm:pt>
    <dgm:pt modelId="{7803082F-4885-457A-AEBA-850D34347C10}" type="pres">
      <dgm:prSet presAssocID="{0927C9A1-65F5-4774-A8A2-9B6D07DBAC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CFB15-F500-48F5-92B9-3B18D0DE9EA2}" type="pres">
      <dgm:prSet presAssocID="{BDA123F9-DBB8-4D5E-8691-A0EA1A2477F8}" presName="parentText" presStyleLbl="node1" presStyleIdx="0" presStyleCnt="1" custScaleY="136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E417D-2E22-4A30-ACC3-220390A76403}" type="presOf" srcId="{0927C9A1-65F5-4774-A8A2-9B6D07DBAC19}" destId="{7803082F-4885-457A-AEBA-850D34347C10}" srcOrd="0" destOrd="0" presId="urn:microsoft.com/office/officeart/2005/8/layout/vList2"/>
    <dgm:cxn modelId="{05FB621C-2646-4B46-AE59-46EC90741B7C}" type="presOf" srcId="{BDA123F9-DBB8-4D5E-8691-A0EA1A2477F8}" destId="{1C5CFB15-F500-48F5-92B9-3B18D0DE9EA2}" srcOrd="0" destOrd="0" presId="urn:microsoft.com/office/officeart/2005/8/layout/vList2"/>
    <dgm:cxn modelId="{6CE24C42-3EDC-46C4-9D3E-CE08D5740584}" srcId="{0927C9A1-65F5-4774-A8A2-9B6D07DBAC19}" destId="{BDA123F9-DBB8-4D5E-8691-A0EA1A2477F8}" srcOrd="0" destOrd="0" parTransId="{BCBF906E-FEBE-4C95-AAB4-DA437D1ADD1E}" sibTransId="{CEC64C15-F393-4F6A-BAF8-0C56EA3665BC}"/>
    <dgm:cxn modelId="{7166EB97-98FF-4373-AA88-53FB94F54E5F}" type="presParOf" srcId="{7803082F-4885-457A-AEBA-850D34347C10}" destId="{1C5CFB15-F500-48F5-92B9-3B18D0DE9E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CFB15-F500-48F5-92B9-3B18D0DE9EA2}">
      <dsp:nvSpPr>
        <dsp:cNvPr id="0" name=""/>
        <dsp:cNvSpPr/>
      </dsp:nvSpPr>
      <dsp:spPr>
        <a:xfrm>
          <a:off x="0" y="43236"/>
          <a:ext cx="8424935" cy="1383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baseline="0" dirty="0" smtClean="0"/>
            <a:t>«</a:t>
          </a:r>
          <a:r>
            <a:rPr lang="ru-RU" sz="2700" b="1" kern="1200" dirty="0" smtClean="0"/>
            <a:t>СТРАТЕГИЯ ПРЕОДОЛЕНИЯ СИНДРОМА ЭМОЦИОНАЛЬНОГО ВЫГОРАНИЯ В РАБОТЕ ПЕДАГОГА</a:t>
          </a:r>
          <a:r>
            <a:rPr lang="ru-RU" sz="2700" b="1" kern="1200" baseline="0" dirty="0" smtClean="0"/>
            <a:t>»</a:t>
          </a:r>
          <a:endParaRPr lang="ru-RU" sz="2700" kern="1200" dirty="0"/>
        </a:p>
      </dsp:txBody>
      <dsp:txXfrm>
        <a:off x="67539" y="110775"/>
        <a:ext cx="8289857" cy="1248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082F-A704-4FD7-8CE7-2EA18CE8389D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F600-C77D-47FA-A87B-BC857AD24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BCD6-B808-4E3A-A73C-00D5EE656724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552D-4392-42EC-AEF0-07750867A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F783-68EF-4001-94B6-3D91064B9D89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E235-EE51-4958-BAAC-2A2DBB170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E7F3-D3FD-4B0B-98AF-50CCFAAC084B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9D51-30D4-4062-A1C7-38A25336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66F5-2218-4BDA-A396-9BCB998238CB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083F-CA29-4279-970D-8158B5E70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6F80-035F-4166-96E3-9DF1E22AE926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BEB5-8F7C-4930-B5A1-69E40989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1018-E06B-4846-957D-EEB82441755F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96BB-8960-44CE-AC46-977298D6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9DF2-7EB0-425C-A49F-410C3D5F8B6A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70D9-5253-43C5-9EAD-8275DDD7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5B8E-20B6-41D6-8B22-328B93259578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2D7D-79DD-495A-95EF-5DE86E78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9A6C-8CA2-4C14-8A16-B79070830C61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919-5E59-4A43-AC9F-9A5C64DD9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DBF4-179E-4839-9F8D-018EC49F9C60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EFCA-1C0E-46A6-AFE8-52718E49C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2911347-E046-4E90-A4A1-D286DC40BC1D}" type="datetimeFigureOut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B446893-7E17-4ABC-833F-6EDBF59FE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89" r:id="rId4"/>
    <p:sldLayoutId id="2147484195" r:id="rId5"/>
    <p:sldLayoutId id="2147484190" r:id="rId6"/>
    <p:sldLayoutId id="2147484196" r:id="rId7"/>
    <p:sldLayoutId id="2147484197" r:id="rId8"/>
    <p:sldLayoutId id="2147484198" r:id="rId9"/>
    <p:sldLayoutId id="2147484191" r:id="rId10"/>
    <p:sldLayoutId id="2147484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557719"/>
          <a:ext cx="8424935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\Desktop\thumb_litup (1)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95536" y="2060848"/>
            <a:ext cx="8568952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148263" y="6524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796136" y="6021388"/>
            <a:ext cx="287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cs typeface="Arial" pitchFamily="34" charset="0"/>
              </a:rPr>
              <a:t> </a:t>
            </a:r>
            <a:r>
              <a:rPr lang="ru-RU" b="1" u="sng" dirty="0" smtClean="0"/>
              <a:t>ЧОУ СОШ «Ступени»</a:t>
            </a:r>
            <a:endParaRPr lang="ru-RU" b="1" u="sng" dirty="0"/>
          </a:p>
          <a:p>
            <a:pPr>
              <a:defRPr/>
            </a:pPr>
            <a:endParaRPr lang="ru-RU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4.Намазываете </a:t>
            </a:r>
            <a:r>
              <a:rPr lang="en-US" sz="3200" dirty="0" err="1" smtClean="0">
                <a:solidFill>
                  <a:srgbClr val="FF0000"/>
                </a:solidFill>
              </a:rPr>
              <a:t>маслом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или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вареньем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чтобы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был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вкуснее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вы человек, способный к нестандартному мышлению, новаторским идеям, некоторой эксцентричности. К коллегам вы относитесь как к партнерам по игре и можете обидеться, если они играют не по вашим правилам.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«БАТОН</a:t>
            </a:r>
            <a:r>
              <a:rPr lang="ru-RU" sz="3200" b="1" dirty="0" smtClean="0"/>
              <a:t>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971600" y="2060848"/>
            <a:ext cx="1656184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076056" y="4365104"/>
            <a:ext cx="3384376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187624" y="4365104"/>
            <a:ext cx="3384376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07904" y="1484784"/>
            <a:ext cx="1656184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372200" y="2132856"/>
            <a:ext cx="1656184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45811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УВЛЕЧЕНИЯ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САМООБРАЗОВАНИЕ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 «Ведро мусора»</a:t>
            </a:r>
            <a:br>
              <a:rPr lang="ru-RU" sz="3200" b="1" i="1" dirty="0" smtClean="0"/>
            </a:br>
            <a:endParaRPr lang="ru-RU" sz="3200" b="1" i="1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1143000"/>
            <a:ext cx="607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88640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</a:t>
            </a:r>
          </a:p>
          <a:p>
            <a:pPr algn="ctr"/>
            <a:r>
              <a:rPr lang="ru-RU" sz="3200" b="1" i="1" dirty="0" smtClean="0"/>
              <a:t> «Лужайка позитивных качеств</a:t>
            </a:r>
            <a:r>
              <a:rPr lang="ru-RU" sz="32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359227" cy="4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88640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836712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 smtClean="0"/>
              <a:t>Умиротворение должно стать основным принципом вашей жизни, ее центром, той осью, вокруг которой формируются все ваши жизненные цели. Потому что мир в душе – это и есть то мерило счастья, к которому мы все так стремимся.</a:t>
            </a:r>
            <a:endParaRPr lang="ru-RU" altLang="ru-RU" sz="2400" b="1" i="1" dirty="0"/>
          </a:p>
        </p:txBody>
      </p:sp>
      <p:pic>
        <p:nvPicPr>
          <p:cNvPr id="6" name="Picture 2" descr="Умиротворение. Цитаты, афоризмы, статусы, изречения, мысли, высказывания, мудр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4723542" cy="20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187450" y="2444750"/>
            <a:ext cx="66976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/>
              <a:t>Спасибо за внимание!</a:t>
            </a:r>
            <a:endParaRPr lang="ru-RU" altLang="ru-RU" sz="6000"/>
          </a:p>
          <a:p>
            <a:r>
              <a:rPr lang="ru-RU" alt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4941888"/>
            <a:ext cx="7986713" cy="15113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ea typeface="Arial Unicode MS" pitchFamily="34" charset="-128"/>
                <a:cs typeface="Times New Roman" pitchFamily="18" charset="0"/>
              </a:rPr>
              <a:t>Профессиональное выгорание </a:t>
            </a:r>
            <a:r>
              <a:rPr lang="ru-RU" sz="2400" dirty="0" smtClean="0">
                <a:ea typeface="Arial Unicode MS" pitchFamily="34" charset="-128"/>
                <a:cs typeface="Times New Roman" pitchFamily="18" charset="0"/>
              </a:rPr>
              <a:t>-  это синдром, развивающийся на фоне хронического стресса и ведущий к истощению эмоционально-энергетических и личностных ресурсов человека, работающего в социальной сфере.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2773" name="Picture 5" descr="C:\Documents and Settings\пк\Рабочий стол\пед.коллектив\143695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88640"/>
            <a:ext cx="6037932" cy="42478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5867400" cy="768350"/>
          </a:xfrm>
        </p:spPr>
        <p:txBody>
          <a:bodyPr/>
          <a:lstStyle/>
          <a:p>
            <a:pPr algn="ctr"/>
            <a:r>
              <a:rPr lang="ru-RU" sz="3200" b="1" u="sng" dirty="0" smtClean="0"/>
              <a:t>Цель :</a:t>
            </a:r>
          </a:p>
          <a:p>
            <a:pPr algn="ctr"/>
            <a:r>
              <a:rPr lang="ru-RU" sz="3200" b="1" u="sng" dirty="0" smtClean="0"/>
              <a:t>профилактика синдрома эмоционального выгорания педагогов.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381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5867400" cy="768350"/>
          </a:xfrm>
        </p:spPr>
        <p:txBody>
          <a:bodyPr/>
          <a:lstStyle/>
          <a:p>
            <a:r>
              <a:rPr lang="en-US" sz="3200" b="1" u="sng" dirty="0" err="1" smtClean="0"/>
              <a:t>Задачи</a:t>
            </a:r>
            <a:r>
              <a:rPr lang="en-US" sz="3200" b="1" u="sng" dirty="0" smtClean="0"/>
              <a:t>:</a:t>
            </a:r>
            <a:endParaRPr lang="ru-RU" sz="3200" dirty="0" smtClean="0"/>
          </a:p>
          <a:p>
            <a:pPr lvl="0"/>
            <a:r>
              <a:rPr lang="ru-RU" sz="3200" u="sng" dirty="0" smtClean="0"/>
              <a:t>1. Самодиагностика степени подверженности эмоциональному выгоранию.</a:t>
            </a:r>
            <a:endParaRPr lang="ru-RU" sz="3200" dirty="0" smtClean="0"/>
          </a:p>
          <a:p>
            <a:pPr lvl="0"/>
            <a:r>
              <a:rPr lang="ru-RU" sz="3200" u="sng" dirty="0" smtClean="0"/>
              <a:t>2. Снижение эмоционального напряжения педагогов,</a:t>
            </a:r>
            <a:r>
              <a:rPr lang="en-US" sz="3200" u="sng" dirty="0" smtClean="0"/>
              <a:t> </a:t>
            </a:r>
            <a:r>
              <a:rPr lang="ru-RU" sz="3200" u="sng" dirty="0" smtClean="0"/>
              <a:t> обучение техникам и приемам </a:t>
            </a:r>
            <a:r>
              <a:rPr lang="ru-RU" sz="3200" u="sng" dirty="0" err="1" smtClean="0"/>
              <a:t>саморегуляции</a:t>
            </a:r>
            <a:r>
              <a:rPr lang="ru-RU" sz="3200" u="sng" dirty="0" smtClean="0"/>
              <a:t>.</a:t>
            </a:r>
            <a:endParaRPr lang="ru-RU" sz="3200" dirty="0" smtClean="0"/>
          </a:p>
          <a:p>
            <a:pPr lvl="0"/>
            <a:r>
              <a:rPr lang="ru-RU" sz="3200" u="sng" dirty="0" smtClean="0"/>
              <a:t>3. Формирование мотивации у педагогов к сохранению психологического здоровья.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2166689" cy="274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br>
              <a:rPr lang="ru-RU" sz="3200" b="1" i="1" dirty="0" smtClean="0"/>
            </a:br>
            <a:endParaRPr lang="ru-RU" sz="3200" b="1" i="1" dirty="0" smtClean="0"/>
          </a:p>
          <a:p>
            <a:endParaRPr lang="ru-RU" sz="3200" dirty="0" smtClean="0"/>
          </a:p>
          <a:p>
            <a:r>
              <a:rPr lang="ru-RU" sz="3200" dirty="0" smtClean="0"/>
              <a:t>Цель: снятие эмоционального напряжения, экспресс-диагностика личностных особенностей.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526156" cy="26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br>
              <a:rPr lang="ru-RU" sz="3200" b="1" i="1" dirty="0" smtClean="0"/>
            </a:br>
            <a:endParaRPr lang="ru-RU" sz="3200" b="1" i="1" dirty="0" smtClean="0"/>
          </a:p>
          <a:p>
            <a:r>
              <a:rPr lang="ru-RU" sz="3200" dirty="0" smtClean="0"/>
              <a:t>1.Относите бракованный пончик назад в булочную и требуете взамен новый.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2.Говорите себе: «Бывают» – и съедаете пустой пончик.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3.Съедаете что-то другое.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4.Намазываете </a:t>
            </a:r>
            <a:r>
              <a:rPr lang="en-US" sz="3200" dirty="0" err="1" smtClean="0"/>
              <a:t>маслом</a:t>
            </a:r>
            <a:r>
              <a:rPr lang="en-US" sz="3200" dirty="0" smtClean="0"/>
              <a:t> </a:t>
            </a:r>
            <a:r>
              <a:rPr lang="en-US" sz="3200" dirty="0" err="1" smtClean="0"/>
              <a:t>или</a:t>
            </a:r>
            <a:r>
              <a:rPr lang="en-US" sz="3200" dirty="0" smtClean="0"/>
              <a:t> </a:t>
            </a:r>
            <a:r>
              <a:rPr lang="en-US" sz="3200" dirty="0" err="1" smtClean="0"/>
              <a:t>вареньем</a:t>
            </a:r>
            <a:r>
              <a:rPr lang="en-US" sz="3200" dirty="0" smtClean="0"/>
              <a:t>, </a:t>
            </a:r>
            <a:r>
              <a:rPr lang="en-US" sz="3200" dirty="0" err="1" smtClean="0"/>
              <a:t>чтобы</a:t>
            </a:r>
            <a:r>
              <a:rPr lang="en-US" sz="3200" dirty="0" smtClean="0"/>
              <a:t> </a:t>
            </a:r>
            <a:r>
              <a:rPr lang="en-US" sz="3200" dirty="0" err="1" smtClean="0"/>
              <a:t>был</a:t>
            </a:r>
            <a:r>
              <a:rPr lang="en-US" sz="3200" dirty="0" smtClean="0"/>
              <a:t> </a:t>
            </a:r>
            <a:r>
              <a:rPr lang="en-US" sz="3200" dirty="0" err="1" smtClean="0"/>
              <a:t>вкуснее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1.Относите бракованный пончик назад в булочную и требуете взамен новый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вы – человек, не поддающийся панике, знающий, что к вашим советам чаще прислушиваются. Вы оцениваете себя как рассудительную, организованную личность.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2.Говорите себе: «Бывают» – и съедаете пустой пончик </a:t>
            </a:r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вы – мягкий, терпимый и гибкий человек. С вами легко ладить и коллеги могут найти у вас утешение и поддержку. Вы не любите шума, суеты, готовы уступить главную роль и оказать поддержку лидеру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768350"/>
          </a:xfrm>
        </p:spPr>
        <p:txBody>
          <a:bodyPr/>
          <a:lstStyle/>
          <a:p>
            <a:pPr algn="ctr"/>
            <a:r>
              <a:rPr lang="ru-RU" sz="3200" b="1" i="1" dirty="0" smtClean="0"/>
              <a:t>Упражнение «Вкусный пончик»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3. Съедаете что-то другое.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вы умеете принимать решения и быстро (хотя не всегда правильно) действовать. Вы авторитарный человек, готовы принять на себя главную роль в любом деле.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164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User</cp:lastModifiedBy>
  <cp:revision>82</cp:revision>
  <dcterms:modified xsi:type="dcterms:W3CDTF">2024-05-29T05:02:18Z</dcterms:modified>
</cp:coreProperties>
</file>