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1" r:id="rId3"/>
    <p:sldId id="257" r:id="rId4"/>
    <p:sldId id="258" r:id="rId5"/>
    <p:sldId id="267" r:id="rId6"/>
    <p:sldId id="259" r:id="rId7"/>
    <p:sldId id="266" r:id="rId8"/>
    <p:sldId id="268" r:id="rId9"/>
    <p:sldId id="269" r:id="rId10"/>
    <p:sldId id="270" r:id="rId11"/>
    <p:sldId id="272" r:id="rId12"/>
    <p:sldId id="273" r:id="rId13"/>
    <p:sldId id="279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 ТУРНИР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2132856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8-10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6629" y="306896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Квадратные уравнения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5590" y="623731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СОШ «СТУПЕНИ» г. Солнечногорск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КВН или соревнование по решениею уравнений\фото\grizly-club-p-risunki-ritsar-sidit-na-kone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7358"/>
            <a:ext cx="2334905" cy="13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ВН или соревнование по решениею уравнений\картинки для презентации\sl8pEUDDxLDQ_kbkYnC_rBkek02PTn4kDuT8xzk7pBZ5Gd8UhrzpO8bOlE63rYNMAOANEgOD2H0hC6eoq754mIU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9159"/>
            <a:ext cx="1237493" cy="12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ВН или соревнование по решениею уравнений\фото\img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838401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ТУР – «Составь слова…»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7332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– 2 минуты.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Дискриминант 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4" y="4894625"/>
            <a:ext cx="2161890" cy="121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14096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Возможные варианты: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дар,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днк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кит, ник, мак,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мид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мат, сад, аист, ирис,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ирак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иран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искра, санки, такси, ириска, старик, стирка, динамик, динамит, мистика, ритмика, сатирик, министр, синдикат,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странник…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1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ТУР – «Один на один»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7332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– 5 минуты.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620688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Решите уравнение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4254"/>
            <a:ext cx="19510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2384" y="1984772"/>
            <a:ext cx="3803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каждой команды приглашаются 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человека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рыцарь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получает 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индивидуальное задание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решить 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уравнения.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User\Desktop\КВН или соревнование по решениею уравнений\фото\f47bca0ef34862fdf7ed0c4deecf5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" y="2492896"/>
            <a:ext cx="505911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4068" y="4303487"/>
            <a:ext cx="376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Внимание!!!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 квадратном уравнении сумма коэффициентов 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+ 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+ 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= 0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29200"/>
            <a:ext cx="151882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0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ТУР – «Один на один»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7332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– 5 минуты.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79" y="1052736"/>
            <a:ext cx="6696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646439"/>
            <a:ext cx="19510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805256"/>
            <a:ext cx="38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760413"/>
            <a:ext cx="6078537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\Desktop\один на од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05" y="3395579"/>
            <a:ext cx="607853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8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754" y="116632"/>
            <a:ext cx="8136904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ТУР – «Один на один»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7332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– 5 минуты.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79" y="1052736"/>
            <a:ext cx="6696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646439"/>
            <a:ext cx="19510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805256"/>
            <a:ext cx="38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037440"/>
            <a:ext cx="607853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User\Desktop\один на од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52" y="3279449"/>
            <a:ext cx="607853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ТУР – «Из истории уравнений»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572" y="443711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получает команда – первая, 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ответившая на вопрос.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1180628"/>
                <a:ext cx="7632848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b="1" dirty="0"/>
                  <a:t>Какой  древнегреческий учёный- математик внёс огромный вклад в область решения уравнений?</a:t>
                </a:r>
                <a:endParaRPr lang="ru-RU" dirty="0">
                  <a:effectLst/>
                </a:endParaRPr>
              </a:p>
              <a:p>
                <a:r>
                  <a:rPr lang="ru-RU" dirty="0" smtClean="0"/>
                  <a:t>Устно решить </a:t>
                </a:r>
                <a:r>
                  <a:rPr lang="ru-RU" dirty="0"/>
                  <a:t>уравнения. Каждому числу, корню уравнения, соответствует буква.</a:t>
                </a:r>
              </a:p>
              <a:p>
                <a:pPr lvl="0"/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= 0;       2) 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= 64;          3)  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- 15 = 0;       4)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- 27 = 0.</a:t>
                </a:r>
                <a:endParaRPr lang="ru-RU" dirty="0">
                  <a:effectLst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80628"/>
                <a:ext cx="7632848" cy="1600438"/>
              </a:xfrm>
              <a:prstGeom prst="rect">
                <a:avLst/>
              </a:prstGeom>
              <a:blipFill rotWithShape="1">
                <a:blip r:embed="rId2"/>
                <a:stretch>
                  <a:fillRect l="-719" t="-1908" b="-15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646439"/>
            <a:ext cx="19510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805256"/>
            <a:ext cx="38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106088"/>
                  </p:ext>
                </p:extLst>
              </p:nvPr>
            </p:nvGraphicFramePr>
            <p:xfrm>
              <a:off x="1342857" y="2708920"/>
              <a:ext cx="6077585" cy="14952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8045"/>
                    <a:gridCol w="868045"/>
                    <a:gridCol w="868045"/>
                    <a:gridCol w="868045"/>
                    <a:gridCol w="868045"/>
                    <a:gridCol w="868680"/>
                    <a:gridCol w="868680"/>
                  </a:tblGrid>
                  <a:tr h="5619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- 3</a:t>
                          </a:r>
                          <a14:m>
                            <m:oMath xmlns:m="http://schemas.openxmlformats.org/officeDocument/2006/math">
                              <m:r>
                                <a:rPr lang="ru-RU" sz="1400" ker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400" i="1" kern="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kern="0">
                                      <a:effectLst/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oMath>
                          </a14:m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0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- 4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1400" i="1" kern="0"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400" kern="0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100" kern="50" dirty="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ru-RU" sz="1400" ker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400" i="1" kern="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kern="0">
                                      <a:effectLst/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oMath>
                          </a14:m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ru-RU" sz="1400" ker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400" i="1" kern="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kern="0">
                                      <a:effectLst/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</m:rad>
                            </m:oMath>
                          </a14:m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4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Т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 Д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 О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 Ф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Н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А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      И</a:t>
                          </a:r>
                          <a:endParaRPr lang="ru-RU" sz="1100" kern="50" dirty="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106088"/>
                  </p:ext>
                </p:extLst>
              </p:nvPr>
            </p:nvGraphicFramePr>
            <p:xfrm>
              <a:off x="1342857" y="2708920"/>
              <a:ext cx="6077585" cy="14641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8045"/>
                    <a:gridCol w="868045"/>
                    <a:gridCol w="868045"/>
                    <a:gridCol w="868045"/>
                    <a:gridCol w="868045"/>
                    <a:gridCol w="868680"/>
                    <a:gridCol w="868680"/>
                  </a:tblGrid>
                  <a:tr h="7435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r="-602817" b="-9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0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- 4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98601" r="-299301" b="-9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401408" r="-201408" b="-9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501408" r="-101408" b="-9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4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</a:tr>
                  <a:tr h="7205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Т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 Д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 О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 Ф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Н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А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      И</a:t>
                          </a:r>
                          <a:endParaRPr lang="ru-RU" sz="1100" kern="50" dirty="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Прямоугольник 6"/>
          <p:cNvSpPr/>
          <p:nvPr/>
        </p:nvSpPr>
        <p:spPr>
          <a:xfrm>
            <a:off x="3638930" y="5646439"/>
            <a:ext cx="273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– 5 минуты.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ТУР – «Из истории уравнений»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7332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1180628"/>
                <a:ext cx="7632848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b="1" dirty="0"/>
                  <a:t>Какой  древнегреческий учёный- математик внёс огромный вклад в область решения уравнений?</a:t>
                </a:r>
                <a:endParaRPr lang="ru-RU" dirty="0">
                  <a:effectLst/>
                </a:endParaRPr>
              </a:p>
              <a:p>
                <a:r>
                  <a:rPr lang="ru-RU" dirty="0" smtClean="0"/>
                  <a:t>Устно решить </a:t>
                </a:r>
                <a:r>
                  <a:rPr lang="ru-RU" dirty="0"/>
                  <a:t>уравнения. Каждому числу, корню уравнения, соответствует буква.</a:t>
                </a:r>
              </a:p>
              <a:p>
                <a:pPr lvl="0"/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= 0;       2) 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= 64;          3)  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- 15 = 0;       4)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- 27 = 0.</a:t>
                </a:r>
                <a:endParaRPr lang="ru-RU" dirty="0">
                  <a:effectLst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80628"/>
                <a:ext cx="7632848" cy="1600438"/>
              </a:xfrm>
              <a:prstGeom prst="rect">
                <a:avLst/>
              </a:prstGeom>
              <a:blipFill rotWithShape="1">
                <a:blip r:embed="rId2"/>
                <a:stretch>
                  <a:fillRect l="-719" t="-1908" b="-15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6" y="5966758"/>
            <a:ext cx="1307059" cy="73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805256"/>
            <a:ext cx="38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745060"/>
                  </p:ext>
                </p:extLst>
              </p:nvPr>
            </p:nvGraphicFramePr>
            <p:xfrm>
              <a:off x="1342857" y="2708920"/>
              <a:ext cx="6077585" cy="14952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8045"/>
                    <a:gridCol w="868045"/>
                    <a:gridCol w="868045"/>
                    <a:gridCol w="868045"/>
                    <a:gridCol w="868045"/>
                    <a:gridCol w="868680"/>
                    <a:gridCol w="868680"/>
                  </a:tblGrid>
                  <a:tr h="5619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- 3</a:t>
                          </a:r>
                          <a14:m>
                            <m:oMath xmlns:m="http://schemas.openxmlformats.org/officeDocument/2006/math">
                              <m:r>
                                <a:rPr lang="ru-RU" sz="1400" ker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400" i="1" kern="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kern="0">
                                      <a:effectLst/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oMath>
                          </a14:m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0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- 4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1400" i="1" kern="0"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400" kern="0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100" kern="50" dirty="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ru-RU" sz="1400" ker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400" i="1" kern="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kern="0">
                                      <a:effectLst/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oMath>
                          </a14:m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ru-RU" sz="1400" ker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400" i="1" kern="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kern="0">
                                      <a:effectLst/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</m:rad>
                            </m:oMath>
                          </a14:m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4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Т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 Д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 О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 Ф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Н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А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      И</a:t>
                          </a:r>
                          <a:endParaRPr lang="ru-RU" sz="1100" kern="50" dirty="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745060"/>
                  </p:ext>
                </p:extLst>
              </p:nvPr>
            </p:nvGraphicFramePr>
            <p:xfrm>
              <a:off x="1342857" y="2708920"/>
              <a:ext cx="6077585" cy="14952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8045"/>
                    <a:gridCol w="868045"/>
                    <a:gridCol w="868045"/>
                    <a:gridCol w="868045"/>
                    <a:gridCol w="868045"/>
                    <a:gridCol w="868680"/>
                    <a:gridCol w="868680"/>
                  </a:tblGrid>
                  <a:tr h="7591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r="-602817" b="-96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0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- 4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98601" r="-299301" b="-96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401408" r="-201408" b="-96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501408" r="-101408" b="-96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4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</a:tr>
                  <a:tr h="7360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Т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 Д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 О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 Ф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Н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>
                              <a:effectLst/>
                            </a:rPr>
                            <a:t>     А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0" dirty="0">
                              <a:effectLst/>
                            </a:rPr>
                            <a:t>      И</a:t>
                          </a:r>
                          <a:endParaRPr lang="ru-RU" sz="1100" kern="50" dirty="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8665548"/>
                  </p:ext>
                </p:extLst>
              </p:nvPr>
            </p:nvGraphicFramePr>
            <p:xfrm>
              <a:off x="1363736" y="4240073"/>
              <a:ext cx="6077585" cy="19859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8045"/>
                    <a:gridCol w="868045"/>
                    <a:gridCol w="868045"/>
                    <a:gridCol w="868045"/>
                    <a:gridCol w="868045"/>
                    <a:gridCol w="868680"/>
                    <a:gridCol w="868680"/>
                  </a:tblGrid>
                  <a:tr h="9889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0</a:t>
                          </a:r>
                          <a:endParaRPr lang="ru-RU" sz="1100" kern="50" dirty="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4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-4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400" i="1" kern="5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kern="50">
                                      <a:effectLst/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400" kern="50">
                              <a:effectLst/>
                            </a:rPr>
                            <a:t>     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ru-RU" sz="1400" kern="5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400" i="1" kern="5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kern="50">
                                      <a:effectLst/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400" kern="50">
                              <a:effectLst/>
                            </a:rPr>
                            <a:t>    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 3</a:t>
                          </a:r>
                          <a14:m>
                            <m:oMath xmlns:m="http://schemas.openxmlformats.org/officeDocument/2006/math">
                              <m:r>
                                <a:rPr lang="ru-RU" sz="1400" kern="5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400" i="1" kern="5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kern="50">
                                      <a:effectLst/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400" kern="50" dirty="0">
                              <a:effectLst/>
                            </a:rPr>
                            <a:t>    </a:t>
                          </a:r>
                          <a:endParaRPr lang="ru-RU" sz="1100" kern="50" dirty="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- 3</a:t>
                          </a:r>
                          <a14:m>
                            <m:oMath xmlns:m="http://schemas.openxmlformats.org/officeDocument/2006/math">
                              <m:r>
                                <a:rPr lang="ru-RU" sz="1400" kern="5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400" i="1" kern="5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kern="50">
                                      <a:effectLst/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400" kern="50" dirty="0">
                              <a:effectLst/>
                            </a:rPr>
                            <a:t> 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 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Д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И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О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Ф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А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Н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Т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8665548"/>
                  </p:ext>
                </p:extLst>
              </p:nvPr>
            </p:nvGraphicFramePr>
            <p:xfrm>
              <a:off x="1363736" y="4240073"/>
              <a:ext cx="6077585" cy="19548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8045"/>
                    <a:gridCol w="868045"/>
                    <a:gridCol w="868045"/>
                    <a:gridCol w="868045"/>
                    <a:gridCol w="868045"/>
                    <a:gridCol w="868680"/>
                    <a:gridCol w="868680"/>
                  </a:tblGrid>
                  <a:tr h="9889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0</a:t>
                          </a:r>
                          <a:endParaRPr lang="ru-RU" sz="1100" kern="50" dirty="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4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-4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299301" t="-617" r="-298601" b="-9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402113" t="-617" r="-200704" b="-9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502113" t="-617" r="-100704" b="-9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597902" t="-617" b="-98148"/>
                          </a:stretch>
                        </a:blipFill>
                      </a:tcPr>
                    </a:tc>
                  </a:tr>
                  <a:tr h="9658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Д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И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О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Ф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А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 </a:t>
                          </a:r>
                          <a:endParaRPr lang="ru-RU" sz="1100" kern="5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>
                              <a:effectLst/>
                            </a:rPr>
                            <a:t>Н</a:t>
                          </a:r>
                          <a:endParaRPr lang="ru-RU" sz="1100" kern="5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Т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50" dirty="0">
                              <a:effectLst/>
                            </a:rPr>
                            <a:t> </a:t>
                          </a:r>
                          <a:endParaRPr lang="ru-RU" sz="1100" kern="50" dirty="0">
                            <a:effectLst/>
                            <a:latin typeface="Calibri"/>
                            <a:ea typeface="SimSun"/>
                            <a:cs typeface="font307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24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ТУР – «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овет мудрецов»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7332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10 минут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8062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 </a:t>
            </a:r>
            <a:endParaRPr lang="ru-RU" dirty="0">
              <a:effectLst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6" y="5440256"/>
            <a:ext cx="1863354" cy="104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805256"/>
            <a:ext cx="38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546" y="1377837"/>
            <a:ext cx="799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Командам необходимо решить 1 задачу и выполнить 1 задание, используя теорему Виета.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45914" y="202416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Рыцари могут,  при необходимости, как помощь, задать один вопрос одному члену жюри.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77547" y="2805256"/>
            <a:ext cx="7488832" cy="270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/>
              <a:t>Задание 1:</a:t>
            </a:r>
            <a:r>
              <a:rPr lang="ru-RU" dirty="0" smtClean="0"/>
              <a:t> </a:t>
            </a:r>
            <a:r>
              <a:rPr lang="ru-RU" dirty="0"/>
              <a:t>(3 балла)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Произведение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двух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натуральных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чисел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больше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их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суммы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на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77. 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Одно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из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чисел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в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два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раза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меньше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другого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. 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Найдите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эти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/>
                <a:cs typeface="Times New Roman"/>
              </a:rPr>
              <a:t>числа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7 и 4 </a:t>
            </a:r>
          </a:p>
          <a:p>
            <a:pPr lvl="0"/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Задание 2:  </a:t>
            </a:r>
            <a:r>
              <a:rPr lang="ru-RU" dirty="0"/>
              <a:t>(1 балл)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уравнении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р х - 35 = 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 один из корней равен 7. Найдите другой корень и коэффициент 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= - 2,  х = - 5.    </a:t>
            </a:r>
            <a:r>
              <a:rPr lang="ru-RU" b="1" dirty="0"/>
              <a:t>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42" name="Picture 2" descr="C:\Users\User\Desktop\КВН или соревнование по решениею уравнений\фото\8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319"/>
            <a:ext cx="1691728" cy="12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0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ТУР – «Домашнее задание»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7332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Максимальный балл – 5 баллов.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03558"/>
            <a:ext cx="1863354" cy="104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805256"/>
            <a:ext cx="38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546" y="1167458"/>
            <a:ext cx="79989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рыцари </a:t>
            </a:r>
            <a:r>
              <a:rPr lang="ru-RU" sz="2000" dirty="0" smtClean="0"/>
              <a:t>каждой команды – представляют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даму сердца!</a:t>
            </a:r>
          </a:p>
          <a:p>
            <a:endParaRPr lang="ru-RU" sz="2000" dirty="0" smtClean="0"/>
          </a:p>
          <a:p>
            <a:r>
              <a:rPr lang="ru-RU" sz="2000" dirty="0" smtClean="0"/>
              <a:t>Дамы сердца должны вручить жюри – домашнее задание в форме рыцарской задачи, </a:t>
            </a:r>
            <a:r>
              <a:rPr lang="ru-RU" sz="2000" dirty="0"/>
              <a:t>т</a:t>
            </a:r>
            <a:r>
              <a:rPr lang="ru-RU" sz="2000" dirty="0" smtClean="0"/>
              <a:t>ребующей составления квадратного уравнения  и его решения.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6600" y="400506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67843" y="2792459"/>
            <a:ext cx="26960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u="sng" dirty="0" smtClean="0"/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 smtClean="0"/>
              <a:t>Оцениваются, как сами задачи, их решения, так и оформление задачи.</a:t>
            </a:r>
            <a:endParaRPr lang="ru-RU" sz="2000" dirty="0"/>
          </a:p>
        </p:txBody>
      </p:sp>
      <p:pic>
        <p:nvPicPr>
          <p:cNvPr id="15362" name="Picture 2" descr="C:\Users\User\Desktop\КВН или соревнование по решениею уравнений\фото\o-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17" y="2781146"/>
            <a:ext cx="3609771" cy="302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74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7332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62992"/>
            <a:ext cx="3528393" cy="19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805256"/>
            <a:ext cx="38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546" y="1167458"/>
            <a:ext cx="7998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6600" y="400506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67843" y="2792459"/>
            <a:ext cx="26960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u="sng" dirty="0" smtClean="0"/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6386" name="Picture 2" descr="C:\Users\User\Desktop\КВН или соревнование по решениею уравнений\фото\as59iqhm9ia_gsils5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5545521" cy="36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User\Desktop\КВН или соревнование по решениею уравнений\фото\image-6005e2686a5c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03871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User\Desktop\КВН или соревнование по решениею уравнений\фото\grizly-club-p-risunki-ritsar-sidit-na-kone-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98" y="404664"/>
            <a:ext cx="2655191" cy="265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 ТУРНИР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2132856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8-10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6629" y="306896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Квадратные уравнения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5590" y="623731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СОШ «СТУПЕНИ» г. Солнечногорск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КВН или соревнование по решениею уравнений\фото\grizly-club-p-risunki-ritsar-sidit-na-kone-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7358"/>
            <a:ext cx="2334905" cy="13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ВН или соревнование по решениею уравнений\картинки для презентации\sl8pEUDDxLDQ_kbkYnC_rBkek02PTn4kDuT8xzk7pBZ5Gd8UhrzpO8bOlE63rYNMAOANEgOD2H0hC6eoq754mIU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9159"/>
            <a:ext cx="1237493" cy="12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1" y="3798328"/>
            <a:ext cx="6483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Тем, кто учит математику,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Тем, кто учит математике,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Тем, кто любит математику,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Тем, кто ещё не знает,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может любить математику,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турнир математический посвящаем!</a:t>
            </a:r>
          </a:p>
        </p:txBody>
      </p:sp>
      <p:pic>
        <p:nvPicPr>
          <p:cNvPr id="7" name="Математика = кайф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5078" y="6309320"/>
            <a:ext cx="344873" cy="3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0"/>
            <a:ext cx="8712968" cy="1600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Рыцарский турнир = математический турнир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User\Desktop\КВН или соревнование по решениею уравнений\фото\659670d69fdbb7756d5c82ca03943d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9" y="260648"/>
            <a:ext cx="6796529" cy="453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ВН или соревнование по решениею уравнений\фото\grizly-club-p-risunki-ritsar-sidit-na-kone-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8" y="4481641"/>
            <a:ext cx="1950862" cy="10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КВН или соревнование по решениею уравнений\картинки для презентации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944215" cy="109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ТУР – Разминка «Путаница»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224777" cy="136815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59580"/>
              </p:ext>
            </p:extLst>
          </p:nvPr>
        </p:nvGraphicFramePr>
        <p:xfrm>
          <a:off x="1043609" y="1484784"/>
          <a:ext cx="7417466" cy="4176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269"/>
                <a:gridCol w="4091192"/>
                <a:gridCol w="2473005"/>
              </a:tblGrid>
              <a:tr h="41764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КАРОРПЕВ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2.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НЕЗААМ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3.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НОЕКРЬ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4.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ТИВЕ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5.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ДЕМОТ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6.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БОПОРД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7.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РЕЧТЕЛХН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8.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ТЕРАРМАП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9.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НИДАРКМНИТИС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10.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ВОТСУСОПЬКОН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4289" y="5733256"/>
            <a:ext cx="691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– 3 минуты. Правильный ответ 1 балл.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46439"/>
            <a:ext cx="19510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6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ТУР – Разминка «Путаница»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224777" cy="136815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33521"/>
              </p:ext>
            </p:extLst>
          </p:nvPr>
        </p:nvGraphicFramePr>
        <p:xfrm>
          <a:off x="1043609" y="1484784"/>
          <a:ext cx="7417466" cy="4176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269"/>
                <a:gridCol w="4091192"/>
                <a:gridCol w="2473005"/>
              </a:tblGrid>
              <a:tr h="41764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КАРОРПЕВ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ПРОВЕРКА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2.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НЕЗААМ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ЗАМЕНА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3.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НОЕКРЬ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КОРЕНЬ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4.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ТИВЕ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5.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ДЕМОТ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МЕТОД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6.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БОПОРД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ПОДБОР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7.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РЕЧТЕЛХН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ТРЕХЧЛЕН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8.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ТЕРАРМАП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ПАРАМЕТР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9.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НИДАРКМНИТИС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ДИСКРИМИНАНТ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10.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ВОТСУСОПЬКОН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СОВОКУПНОСТЬ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57332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– 3 минуты. Правильный ответ – 1 балл.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31751"/>
            <a:ext cx="19510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8136904" cy="720080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Немного Истории математики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831832" cy="39604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Назовите немецкого ученого, который впервые ввел термин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«квадратное уравнение».</a:t>
            </a:r>
          </a:p>
          <a:p>
            <a:pPr marL="0" indent="0">
              <a:buNone/>
            </a:pPr>
            <a:endParaRPr lang="ru-RU" sz="2800" b="1" i="1" dirty="0" smtClean="0"/>
          </a:p>
          <a:p>
            <a:r>
              <a:rPr lang="ru-RU" sz="3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 фон Вольф</a:t>
            </a:r>
          </a:p>
          <a:p>
            <a:pPr algn="ctr"/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 </a:t>
            </a:r>
            <a:r>
              <a:rPr lang="ru-RU" sz="2800" dirty="0" smtClean="0"/>
              <a:t>Назовите английского математика, который ввел термин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«дискриминант».</a:t>
            </a:r>
          </a:p>
          <a:p>
            <a:endParaRPr lang="ru-RU" sz="2800" b="1" i="1" dirty="0"/>
          </a:p>
          <a:p>
            <a:r>
              <a:rPr lang="ru-RU" sz="3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Джеймс Джозеф Сильвестр</a:t>
            </a:r>
            <a:endParaRPr lang="ru-RU" sz="3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4" y="476671"/>
            <a:ext cx="2049154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User\Desktop\КВН или соревнование по решениею уравнений\фото\bp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8840"/>
            <a:ext cx="1513357" cy="166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КВН или соревнование по решениею уравнений\фото\sylve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82" y="4208220"/>
            <a:ext cx="1760984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ТУР – 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ычислить дискриминант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7332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– 5 минуты. Правильный ответ – 1 балл.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Дискриминант (от лат.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discriminans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разделяющий, различающий)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833563"/>
            <a:ext cx="607853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19510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User\Desktop\КВН или соревнование по решениею уравнений\фото\5d5fa69b772c6d991697fae10ccd19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36" y="4422304"/>
            <a:ext cx="1747936" cy="13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1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ТУР – 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ычислить дискриминант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7332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– 5 минуты. Правильный ответ – 1 балл.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Дискриминант (от лат.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discriminans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разделяющий, различающий)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496645"/>
              </p:ext>
            </p:extLst>
          </p:nvPr>
        </p:nvGraphicFramePr>
        <p:xfrm>
          <a:off x="1531938" y="1703388"/>
          <a:ext cx="6078537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Документ" r:id="rId4" imgW="6078322" imgH="3451743" progId="Word.Document.12">
                  <p:embed/>
                </p:oleObj>
              </mc:Choice>
              <mc:Fallback>
                <p:oleObj name="Документ" r:id="rId4" imgW="6078322" imgH="34517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1938" y="1703388"/>
                        <a:ext cx="6078537" cy="345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" y="5013176"/>
            <a:ext cx="19510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1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ТУР – «Составь слова…»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7332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– 2 минуты.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Дискриминант 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4" y="4894625"/>
            <a:ext cx="2161890" cy="121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User\Desktop\КВН или соревнование по решениею уравнений\картинки для презентации\1bjrUZAGXS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54443"/>
            <a:ext cx="5796136" cy="23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344</TotalTime>
  <Words>759</Words>
  <Application>Microsoft Office PowerPoint</Application>
  <PresentationFormat>Экран (4:3)</PresentationFormat>
  <Paragraphs>249</Paragraphs>
  <Slides>18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NewsPrint</vt:lpstr>
      <vt:lpstr>Документ</vt:lpstr>
      <vt:lpstr>Презентация PowerPoint</vt:lpstr>
      <vt:lpstr>Презентация PowerPoint</vt:lpstr>
      <vt:lpstr>Рыцарский турнир = математический турнир</vt:lpstr>
      <vt:lpstr>1 ТУР – Разминка «Путаница»</vt:lpstr>
      <vt:lpstr>1 ТУР – Разминка «Путаница»</vt:lpstr>
      <vt:lpstr> Немного Истории математики</vt:lpstr>
      <vt:lpstr>2 ТУР – Вычислить дискриминант</vt:lpstr>
      <vt:lpstr>2 ТУР – Вычислить дискриминант</vt:lpstr>
      <vt:lpstr>3 ТУР – «Составь слова…»</vt:lpstr>
      <vt:lpstr>3 ТУР – «Составь слова…»</vt:lpstr>
      <vt:lpstr>4 ТУР – «Один на один»</vt:lpstr>
      <vt:lpstr>4 ТУР – «Один на один»</vt:lpstr>
      <vt:lpstr>4 ТУР – «Один на один»</vt:lpstr>
      <vt:lpstr>5 ТУР – «Из истории уравнений»</vt:lpstr>
      <vt:lpstr>5 ТУР – «Из истории уравнений»</vt:lpstr>
      <vt:lpstr>6 ТУР – «Совет мудрецов»</vt:lpstr>
      <vt:lpstr>7 ТУР – «Домашнее задание»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КВН.</dc:title>
  <dc:creator>lyuba</dc:creator>
  <cp:lastModifiedBy>User</cp:lastModifiedBy>
  <cp:revision>36</cp:revision>
  <dcterms:created xsi:type="dcterms:W3CDTF">2016-01-20T17:26:47Z</dcterms:created>
  <dcterms:modified xsi:type="dcterms:W3CDTF">2025-02-01T10:28:16Z</dcterms:modified>
</cp:coreProperties>
</file>