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4EBF-2A04-4F4D-8CB1-60D1F824A31F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7B26-1558-4170-8D80-BE77CC5D0A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74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4EBF-2A04-4F4D-8CB1-60D1F824A31F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7B26-1558-4170-8D80-BE77CC5D0A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160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4EBF-2A04-4F4D-8CB1-60D1F824A31F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7B26-1558-4170-8D80-BE77CC5D0A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6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4EBF-2A04-4F4D-8CB1-60D1F824A31F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7B26-1558-4170-8D80-BE77CC5D0A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94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4EBF-2A04-4F4D-8CB1-60D1F824A31F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7B26-1558-4170-8D80-BE77CC5D0A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7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4EBF-2A04-4F4D-8CB1-60D1F824A31F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7B26-1558-4170-8D80-BE77CC5D0A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820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4EBF-2A04-4F4D-8CB1-60D1F824A31F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7B26-1558-4170-8D80-BE77CC5D0A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59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4EBF-2A04-4F4D-8CB1-60D1F824A31F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7B26-1558-4170-8D80-BE77CC5D0A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961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4EBF-2A04-4F4D-8CB1-60D1F824A31F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7B26-1558-4170-8D80-BE77CC5D0A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968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4EBF-2A04-4F4D-8CB1-60D1F824A31F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7B26-1558-4170-8D80-BE77CC5D0A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57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4EBF-2A04-4F4D-8CB1-60D1F824A31F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7B26-1558-4170-8D80-BE77CC5D0A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080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64EBF-2A04-4F4D-8CB1-60D1F824A31F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D7B26-1558-4170-8D80-BE77CC5D0A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79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5" Type="http://schemas.openxmlformats.org/officeDocument/2006/relationships/image" Target="../media/image5.wmf"/><Relationship Id="rId4" Type="http://schemas.openxmlformats.org/officeDocument/2006/relationships/oleObject" Target="../embeddings/oleObject6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6.png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11" Type="http://schemas.openxmlformats.org/officeDocument/2006/relationships/image" Target="../media/image14.png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3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08823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Проект по геометрии </a:t>
            </a: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на тему:</a:t>
            </a:r>
            <a:r>
              <a:rPr lang="ru-RU" dirty="0"/>
              <a:t/>
            </a:r>
            <a:br>
              <a:rPr lang="ru-RU" dirty="0"/>
            </a:br>
            <a:r>
              <a:rPr lang="ru-RU" b="1" i="1" dirty="0"/>
              <a:t>«Мир четырёхугольников»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886200"/>
            <a:ext cx="7920880" cy="175260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Подготовила ученица 8 класса </a:t>
            </a:r>
            <a:r>
              <a:rPr lang="ru-RU" dirty="0" err="1"/>
              <a:t>Гелашвили</a:t>
            </a:r>
            <a:r>
              <a:rPr lang="ru-RU" dirty="0"/>
              <a:t> </a:t>
            </a:r>
            <a:r>
              <a:rPr lang="ru-RU" dirty="0" err="1"/>
              <a:t>Даниела</a:t>
            </a:r>
            <a:endParaRPr lang="ru-RU" dirty="0"/>
          </a:p>
          <a:p>
            <a:r>
              <a:rPr lang="ru-RU" dirty="0"/>
              <a:t>Руководитель учитель математики Петряев И.В</a:t>
            </a:r>
            <a:r>
              <a:rPr lang="ru-RU" dirty="0" smtClean="0"/>
              <a:t>.</a:t>
            </a:r>
          </a:p>
          <a:p>
            <a:r>
              <a:rPr lang="ru-RU" dirty="0"/>
              <a:t>ЧОУ СОШ</a:t>
            </a:r>
          </a:p>
          <a:p>
            <a:r>
              <a:rPr lang="ru-RU" dirty="0"/>
              <a:t>«Ступени»</a:t>
            </a:r>
          </a:p>
        </p:txBody>
      </p:sp>
    </p:spTree>
    <p:extLst>
      <p:ext uri="{BB962C8B-B14F-4D97-AF65-F5344CB8AC3E}">
        <p14:creationId xmlns:p14="http://schemas.microsoft.com/office/powerpoint/2010/main" val="2856479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Генеалогическое древо четырёхугольников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6800" y="1600200"/>
            <a:ext cx="3170400" cy="4525963"/>
          </a:xfrm>
        </p:spPr>
      </p:pic>
    </p:spTree>
    <p:extLst>
      <p:ext uri="{BB962C8B-B14F-4D97-AF65-F5344CB8AC3E}">
        <p14:creationId xmlns:p14="http://schemas.microsoft.com/office/powerpoint/2010/main" val="2212785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Таблица классификации четырёхугольников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700808"/>
            <a:ext cx="7229191" cy="5004825"/>
          </a:xfrm>
        </p:spPr>
      </p:pic>
    </p:spTree>
    <p:extLst>
      <p:ext uri="{BB962C8B-B14F-4D97-AF65-F5344CB8AC3E}">
        <p14:creationId xmlns:p14="http://schemas.microsoft.com/office/powerpoint/2010/main" val="2449533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Параллелограмм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/>
              <a:t>Я</a:t>
            </a:r>
            <a:r>
              <a:rPr lang="ru-RU" i="1" dirty="0"/>
              <a:t> - </a:t>
            </a:r>
            <a:r>
              <a:rPr lang="ru-RU" dirty="0"/>
              <a:t>параллелограмм,</a:t>
            </a:r>
          </a:p>
          <a:p>
            <a:pPr marL="0" indent="0" algn="ctr">
              <a:buNone/>
            </a:pPr>
            <a:r>
              <a:rPr lang="ru-RU" dirty="0"/>
              <a:t>Важнее всех фигур,</a:t>
            </a:r>
          </a:p>
          <a:p>
            <a:pPr marL="0" indent="0" algn="ctr">
              <a:buNone/>
            </a:pPr>
            <a:r>
              <a:rPr lang="ru-RU" dirty="0"/>
              <a:t>Я всех их свойствами своими наделил,</a:t>
            </a:r>
          </a:p>
          <a:p>
            <a:pPr marL="0" indent="0" algn="ctr">
              <a:buNone/>
            </a:pPr>
            <a:r>
              <a:rPr lang="ru-RU" dirty="0"/>
              <a:t>Но их достоинств я не смею умалить.</a:t>
            </a:r>
          </a:p>
          <a:p>
            <a:pPr marL="0" indent="0" algn="ctr">
              <a:buNone/>
            </a:pPr>
            <a:r>
              <a:rPr lang="ru-RU" dirty="0"/>
              <a:t>Ведь место в геометрии есть и для них.</a:t>
            </a:r>
          </a:p>
          <a:p>
            <a:pPr marL="0" indent="0" algn="ctr">
              <a:buNone/>
            </a:pPr>
            <a:r>
              <a:rPr lang="ru-RU" dirty="0"/>
              <a:t>Хоть стороны мои попарно и равны, и параллельны,</a:t>
            </a:r>
          </a:p>
          <a:p>
            <a:pPr marL="0" indent="0" algn="ctr">
              <a:buNone/>
            </a:pPr>
            <a:r>
              <a:rPr lang="ru-RU" dirty="0"/>
              <a:t>Всё ж я в печали, что не равны мои диагонали,</a:t>
            </a:r>
          </a:p>
          <a:p>
            <a:pPr marL="0" indent="0" algn="ctr">
              <a:buNone/>
            </a:pPr>
            <a:r>
              <a:rPr lang="ru-RU" dirty="0"/>
              <a:t>Да и углы не делят пополам.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8019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Параллелограмм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8057474"/>
              </p:ext>
            </p:extLst>
          </p:nvPr>
        </p:nvGraphicFramePr>
        <p:xfrm>
          <a:off x="1187624" y="1196752"/>
          <a:ext cx="6768752" cy="5256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7144"/>
                <a:gridCol w="2129820"/>
                <a:gridCol w="1811054"/>
                <a:gridCol w="1620734"/>
              </a:tblGrid>
              <a:tr h="665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Определение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701" marR="227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Свойства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701" marR="227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Признаки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701" marR="227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Периметр и площадь параллелограмма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701" marR="22701" marT="0" marB="0" anchor="ctr"/>
                </a:tc>
              </a:tr>
              <a:tr h="45909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  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  В               С 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А              </a:t>
                      </a:r>
                      <a:r>
                        <a:rPr lang="en-US" sz="1300">
                          <a:effectLst/>
                        </a:rPr>
                        <a:t>D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АВ </a:t>
                      </a:r>
                      <a:r>
                        <a:rPr lang="ru-RU" sz="1100">
                          <a:effectLst/>
                        </a:rPr>
                        <a:t>║</a:t>
                      </a:r>
                      <a:r>
                        <a:rPr lang="ru-RU" sz="1600">
                          <a:effectLst/>
                        </a:rPr>
                        <a:t> </a:t>
                      </a:r>
                      <a:r>
                        <a:rPr lang="ru-RU" sz="1300">
                          <a:effectLst/>
                        </a:rPr>
                        <a:t>С</a:t>
                      </a:r>
                      <a:r>
                        <a:rPr lang="en-US" sz="1300">
                          <a:effectLst/>
                        </a:rPr>
                        <a:t>D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ВС </a:t>
                      </a:r>
                      <a:r>
                        <a:rPr lang="ru-RU" sz="1600">
                          <a:effectLst/>
                        </a:rPr>
                        <a:t>║</a:t>
                      </a:r>
                      <a:r>
                        <a:rPr lang="ru-RU" sz="1300">
                          <a:effectLst/>
                        </a:rPr>
                        <a:t> А</a:t>
                      </a:r>
                      <a:r>
                        <a:rPr lang="en-US" sz="1300">
                          <a:effectLst/>
                        </a:rPr>
                        <a:t>D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701" marR="2270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/>
                      </a:r>
                      <a:br>
                        <a:rPr lang="ru-RU" sz="900">
                          <a:effectLst/>
                        </a:rPr>
                      </a:br>
                      <a:r>
                        <a:rPr lang="ru-RU" sz="1300">
                          <a:effectLst/>
                        </a:rPr>
                        <a:t>          В                     С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     А                   </a:t>
                      </a:r>
                      <a:r>
                        <a:rPr lang="en-US" sz="1300">
                          <a:effectLst/>
                        </a:rPr>
                        <a:t>D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1. АО=СО, ВО=</a:t>
                      </a:r>
                      <a:r>
                        <a:rPr lang="en-US" sz="1300">
                          <a:effectLst/>
                        </a:rPr>
                        <a:t>D</a:t>
                      </a:r>
                      <a:r>
                        <a:rPr lang="ru-RU" sz="1300">
                          <a:effectLst/>
                        </a:rPr>
                        <a:t>О</a:t>
                      </a:r>
                      <a:endParaRPr lang="ru-RU" sz="900">
                        <a:effectLst/>
                      </a:endParaRPr>
                    </a:p>
                    <a:p>
                      <a:pPr marL="64770" indent="-15875">
                        <a:spcAft>
                          <a:spcPts val="0"/>
                        </a:spcAft>
                        <a:tabLst>
                          <a:tab pos="64770" algn="l"/>
                          <a:tab pos="244475" algn="l"/>
                        </a:tabLst>
                      </a:pPr>
                      <a:r>
                        <a:rPr lang="ru-RU" sz="1300">
                          <a:effectLst/>
                        </a:rPr>
                        <a:t>    АС ∩ В</a:t>
                      </a:r>
                      <a:r>
                        <a:rPr lang="en-US" sz="1300">
                          <a:effectLst/>
                        </a:rPr>
                        <a:t>D</a:t>
                      </a:r>
                      <a:r>
                        <a:rPr lang="ru-RU" sz="1300">
                          <a:effectLst/>
                        </a:rPr>
                        <a:t> = О</a:t>
                      </a:r>
                      <a:endParaRPr lang="ru-RU" sz="900">
                        <a:effectLst/>
                      </a:endParaRPr>
                    </a:p>
                    <a:p>
                      <a:pPr marL="64770" indent="-15875">
                        <a:spcAft>
                          <a:spcPts val="0"/>
                        </a:spcAft>
                        <a:tabLst>
                          <a:tab pos="64770" algn="l"/>
                          <a:tab pos="244475" algn="l"/>
                        </a:tabLs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marL="64770" indent="-15875">
                        <a:spcAft>
                          <a:spcPts val="0"/>
                        </a:spcAft>
                        <a:tabLst>
                          <a:tab pos="64770" algn="l"/>
                          <a:tab pos="244475" algn="l"/>
                        </a:tabLst>
                      </a:pPr>
                      <a:r>
                        <a:rPr lang="ru-RU" sz="1300">
                          <a:effectLst/>
                        </a:rPr>
                        <a:t>2. АВ=С</a:t>
                      </a:r>
                      <a:r>
                        <a:rPr lang="en-US" sz="1300">
                          <a:effectLst/>
                        </a:rPr>
                        <a:t>D</a:t>
                      </a:r>
                      <a:r>
                        <a:rPr lang="ru-RU" sz="1300">
                          <a:effectLst/>
                        </a:rPr>
                        <a:t>, ВС=А</a:t>
                      </a:r>
                      <a:r>
                        <a:rPr lang="en-US" sz="1300">
                          <a:effectLst/>
                        </a:rPr>
                        <a:t>D</a:t>
                      </a:r>
                      <a:endParaRPr lang="ru-RU" sz="900">
                        <a:effectLst/>
                      </a:endParaRPr>
                    </a:p>
                    <a:p>
                      <a:pPr marL="64770" indent="-15875">
                        <a:spcAft>
                          <a:spcPts val="0"/>
                        </a:spcAft>
                        <a:tabLst>
                          <a:tab pos="64770" algn="l"/>
                          <a:tab pos="244475" algn="l"/>
                        </a:tabLs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marL="64770" indent="-15875">
                        <a:spcAft>
                          <a:spcPts val="0"/>
                        </a:spcAft>
                        <a:tabLst>
                          <a:tab pos="64770" algn="l"/>
                          <a:tab pos="244475" algn="l"/>
                        </a:tabLst>
                      </a:pPr>
                      <a:r>
                        <a:rPr lang="ru-RU" sz="1300">
                          <a:effectLst/>
                        </a:rPr>
                        <a:t>3. А= С, В= </a:t>
                      </a:r>
                      <a:r>
                        <a:rPr lang="en-US" sz="1300">
                          <a:effectLst/>
                        </a:rPr>
                        <a:t>D</a:t>
                      </a:r>
                      <a:endParaRPr lang="ru-RU" sz="900">
                        <a:effectLst/>
                      </a:endParaRPr>
                    </a:p>
                    <a:p>
                      <a:pPr marL="64770" indent="-15875">
                        <a:spcAft>
                          <a:spcPts val="0"/>
                        </a:spcAft>
                        <a:tabLst>
                          <a:tab pos="64770" algn="l"/>
                          <a:tab pos="244475" algn="l"/>
                        </a:tabLs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marL="64770" indent="-15875">
                        <a:spcAft>
                          <a:spcPts val="0"/>
                        </a:spcAft>
                        <a:tabLst>
                          <a:tab pos="64770" algn="l"/>
                          <a:tab pos="244475" algn="l"/>
                        </a:tabLst>
                      </a:pPr>
                      <a:r>
                        <a:rPr lang="ru-RU" sz="1300">
                          <a:effectLst/>
                        </a:rPr>
                        <a:t>4. А+ В = С+ </a:t>
                      </a:r>
                      <a:r>
                        <a:rPr lang="en-US" sz="1300">
                          <a:effectLst/>
                        </a:rPr>
                        <a:t>D</a:t>
                      </a:r>
                      <a:r>
                        <a:rPr lang="ru-RU" sz="1300">
                          <a:effectLst/>
                        </a:rPr>
                        <a:t> =  В+ С  =  А+ </a:t>
                      </a:r>
                      <a:r>
                        <a:rPr lang="en-US" sz="1300">
                          <a:effectLst/>
                        </a:rPr>
                        <a:t>D</a:t>
                      </a:r>
                      <a:r>
                        <a:rPr lang="ru-RU" sz="1300">
                          <a:effectLst/>
                        </a:rPr>
                        <a:t>  = = 180°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701" marR="2270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/>
                      </a:r>
                      <a:br>
                        <a:rPr lang="ru-RU" sz="900">
                          <a:effectLst/>
                        </a:rPr>
                      </a:br>
                      <a:r>
                        <a:rPr lang="ru-RU" sz="1300">
                          <a:effectLst/>
                        </a:rPr>
                        <a:t>АВС</a:t>
                      </a:r>
                      <a:r>
                        <a:rPr lang="en-US" sz="1300">
                          <a:effectLst/>
                        </a:rPr>
                        <a:t>D</a:t>
                      </a:r>
                      <a:r>
                        <a:rPr lang="ru-RU" sz="1300">
                          <a:effectLst/>
                        </a:rPr>
                        <a:t> –параллелограмм, если:</a:t>
                      </a:r>
                      <a:endParaRPr lang="ru-RU" sz="9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64770" algn="l"/>
                          <a:tab pos="244475" algn="l"/>
                        </a:tabLst>
                      </a:pPr>
                      <a:r>
                        <a:rPr lang="ru-RU" sz="1300">
                          <a:effectLst/>
                        </a:rPr>
                        <a:t>АВ = С</a:t>
                      </a:r>
                      <a:r>
                        <a:rPr lang="en-US" sz="1300">
                          <a:effectLst/>
                        </a:rPr>
                        <a:t>D</a:t>
                      </a:r>
                      <a:endParaRPr lang="ru-RU" sz="900">
                        <a:effectLst/>
                      </a:endParaRPr>
                    </a:p>
                    <a:p>
                      <a:pPr marL="64770" indent="-15875">
                        <a:spcAft>
                          <a:spcPts val="0"/>
                        </a:spcAft>
                        <a:tabLst>
                          <a:tab pos="64770" algn="l"/>
                          <a:tab pos="244475" algn="l"/>
                        </a:tabLst>
                      </a:pPr>
                      <a:r>
                        <a:rPr lang="ru-RU" sz="1300">
                          <a:effectLst/>
                        </a:rPr>
                        <a:t>     АВ </a:t>
                      </a:r>
                      <a:r>
                        <a:rPr lang="ru-RU" sz="1600">
                          <a:effectLst/>
                        </a:rPr>
                        <a:t>║ </a:t>
                      </a:r>
                      <a:r>
                        <a:rPr lang="ru-RU" sz="1400">
                          <a:effectLst/>
                        </a:rPr>
                        <a:t>С</a:t>
                      </a:r>
                      <a:r>
                        <a:rPr lang="en-US" sz="1400">
                          <a:effectLst/>
                        </a:rPr>
                        <a:t>D</a:t>
                      </a:r>
                      <a:endParaRPr lang="ru-RU" sz="900">
                        <a:effectLst/>
                      </a:endParaRPr>
                    </a:p>
                    <a:p>
                      <a:pPr marL="64770" indent="-15875">
                        <a:spcAft>
                          <a:spcPts val="0"/>
                        </a:spcAft>
                        <a:tabLst>
                          <a:tab pos="64770" algn="l"/>
                          <a:tab pos="244475" algn="l"/>
                        </a:tabLst>
                      </a:pPr>
                      <a:r>
                        <a:rPr lang="ru-RU" sz="1300">
                          <a:effectLst/>
                        </a:rPr>
                        <a:t>или ВС = А</a:t>
                      </a:r>
                      <a:r>
                        <a:rPr lang="en-US" sz="1300">
                          <a:effectLst/>
                        </a:rPr>
                        <a:t>D</a:t>
                      </a:r>
                      <a:endParaRPr lang="ru-RU" sz="900">
                        <a:effectLst/>
                      </a:endParaRPr>
                    </a:p>
                    <a:p>
                      <a:pPr marL="64770" indent="-15875">
                        <a:spcAft>
                          <a:spcPts val="0"/>
                        </a:spcAft>
                        <a:tabLst>
                          <a:tab pos="64770" algn="l"/>
                          <a:tab pos="244475" algn="l"/>
                        </a:tabLst>
                      </a:pPr>
                      <a:r>
                        <a:rPr lang="ru-RU" sz="1300">
                          <a:effectLst/>
                        </a:rPr>
                        <a:t>     ВС</a:t>
                      </a:r>
                      <a:r>
                        <a:rPr lang="ru-RU" sz="1600">
                          <a:effectLst/>
                        </a:rPr>
                        <a:t> ║</a:t>
                      </a:r>
                      <a:r>
                        <a:rPr lang="ru-RU" sz="1300">
                          <a:effectLst/>
                        </a:rPr>
                        <a:t> А</a:t>
                      </a:r>
                      <a:r>
                        <a:rPr lang="en-US" sz="1300">
                          <a:effectLst/>
                        </a:rPr>
                        <a:t>D</a:t>
                      </a:r>
                      <a:endParaRPr lang="ru-RU" sz="900">
                        <a:effectLst/>
                      </a:endParaRPr>
                    </a:p>
                    <a:p>
                      <a:pPr marL="64770" indent="-15875">
                        <a:spcAft>
                          <a:spcPts val="0"/>
                        </a:spcAft>
                        <a:tabLst>
                          <a:tab pos="64770" algn="l"/>
                          <a:tab pos="244475" algn="l"/>
                        </a:tabLs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marL="64770" indent="-15875">
                        <a:spcAft>
                          <a:spcPts val="0"/>
                        </a:spcAft>
                        <a:tabLst>
                          <a:tab pos="64770" algn="l"/>
                          <a:tab pos="244475" algn="l"/>
                        </a:tabLst>
                      </a:pPr>
                      <a:r>
                        <a:rPr lang="ru-RU" sz="1300">
                          <a:effectLst/>
                        </a:rPr>
                        <a:t>2. ВС = А</a:t>
                      </a:r>
                      <a:r>
                        <a:rPr lang="en-US" sz="1300">
                          <a:effectLst/>
                        </a:rPr>
                        <a:t>D</a:t>
                      </a:r>
                      <a:r>
                        <a:rPr lang="ru-RU" sz="1300">
                          <a:effectLst/>
                        </a:rPr>
                        <a:t> и</a:t>
                      </a:r>
                      <a:endParaRPr lang="ru-RU" sz="900">
                        <a:effectLst/>
                      </a:endParaRPr>
                    </a:p>
                    <a:p>
                      <a:pPr marL="64770" indent="-15875">
                        <a:spcAft>
                          <a:spcPts val="0"/>
                        </a:spcAft>
                        <a:tabLst>
                          <a:tab pos="64770" algn="l"/>
                          <a:tab pos="244475" algn="l"/>
                        </a:tabLst>
                      </a:pPr>
                      <a:r>
                        <a:rPr lang="ru-RU" sz="1300">
                          <a:effectLst/>
                        </a:rPr>
                        <a:t>   АВ = С</a:t>
                      </a:r>
                      <a:r>
                        <a:rPr lang="en-US" sz="1300">
                          <a:effectLst/>
                        </a:rPr>
                        <a:t>D</a:t>
                      </a:r>
                      <a:endParaRPr lang="ru-RU" sz="900">
                        <a:effectLst/>
                      </a:endParaRPr>
                    </a:p>
                    <a:p>
                      <a:pPr marL="64770" indent="-15875">
                        <a:spcAft>
                          <a:spcPts val="0"/>
                        </a:spcAft>
                        <a:tabLst>
                          <a:tab pos="64770" algn="l"/>
                          <a:tab pos="244475" algn="l"/>
                        </a:tabLst>
                      </a:pPr>
                      <a:r>
                        <a:rPr lang="en-US" sz="1300">
                          <a:effectLst/>
                        </a:rPr>
                        <a:t> </a:t>
                      </a:r>
                      <a:endParaRPr lang="ru-RU" sz="900">
                        <a:effectLst/>
                      </a:endParaRPr>
                    </a:p>
                    <a:p>
                      <a:pPr marL="64770" indent="-15875">
                        <a:spcAft>
                          <a:spcPts val="0"/>
                        </a:spcAft>
                        <a:tabLst>
                          <a:tab pos="64770" algn="l"/>
                          <a:tab pos="244475" algn="l"/>
                        </a:tabLst>
                      </a:pPr>
                      <a:r>
                        <a:rPr lang="ru-RU" sz="1300">
                          <a:effectLst/>
                        </a:rPr>
                        <a:t>3. АС ∩ В</a:t>
                      </a:r>
                      <a:r>
                        <a:rPr lang="en-US" sz="1300">
                          <a:effectLst/>
                        </a:rPr>
                        <a:t>D</a:t>
                      </a:r>
                      <a:r>
                        <a:rPr lang="ru-RU" sz="1300">
                          <a:effectLst/>
                        </a:rPr>
                        <a:t> = О</a:t>
                      </a:r>
                      <a:endParaRPr lang="ru-RU" sz="900">
                        <a:effectLst/>
                      </a:endParaRPr>
                    </a:p>
                    <a:p>
                      <a:pPr marL="64770" indent="-15875">
                        <a:spcAft>
                          <a:spcPts val="0"/>
                        </a:spcAft>
                        <a:tabLst>
                          <a:tab pos="64770" algn="l"/>
                          <a:tab pos="244475" algn="l"/>
                        </a:tabLst>
                      </a:pPr>
                      <a:r>
                        <a:rPr lang="ru-RU" sz="1300">
                          <a:effectLst/>
                        </a:rPr>
                        <a:t>   АО = СО, ВО = </a:t>
                      </a:r>
                      <a:r>
                        <a:rPr lang="en-US" sz="1300">
                          <a:effectLst/>
                        </a:rPr>
                        <a:t>D</a:t>
                      </a:r>
                      <a:r>
                        <a:rPr lang="ru-RU" sz="1300">
                          <a:effectLst/>
                        </a:rPr>
                        <a:t>О</a:t>
                      </a:r>
                      <a:endParaRPr lang="ru-RU" sz="900">
                        <a:effectLst/>
                      </a:endParaRP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       </a:t>
                      </a:r>
                      <a:endParaRPr lang="ru-RU" sz="900">
                        <a:effectLst/>
                      </a:endParaRP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701" marR="2270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     В           С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                     М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А   К      </a:t>
                      </a:r>
                      <a:r>
                        <a:rPr lang="en-US" sz="1300" dirty="0">
                          <a:effectLst/>
                        </a:rPr>
                        <a:t>D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Р=(АВ+ВС)·2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S= </a:t>
                      </a:r>
                      <a:r>
                        <a:rPr lang="ru-RU" sz="1300" dirty="0">
                          <a:effectLst/>
                        </a:rPr>
                        <a:t>А</a:t>
                      </a:r>
                      <a:r>
                        <a:rPr lang="en-US" sz="1300" dirty="0">
                          <a:effectLst/>
                        </a:rPr>
                        <a:t>D · </a:t>
                      </a:r>
                      <a:r>
                        <a:rPr lang="ru-RU" sz="1300" dirty="0">
                          <a:effectLst/>
                        </a:rPr>
                        <a:t>ВК</a:t>
                      </a:r>
                      <a:r>
                        <a:rPr lang="en-US" sz="1300" dirty="0">
                          <a:effectLst/>
                        </a:rPr>
                        <a:t> = 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    </a:t>
                      </a:r>
                      <a:r>
                        <a:rPr lang="ru-RU" sz="1300" dirty="0">
                          <a:effectLst/>
                        </a:rPr>
                        <a:t>С</a:t>
                      </a:r>
                      <a:r>
                        <a:rPr lang="en-US" sz="1300" dirty="0">
                          <a:effectLst/>
                        </a:rPr>
                        <a:t>D · </a:t>
                      </a:r>
                      <a:r>
                        <a:rPr lang="ru-RU" sz="1300" dirty="0">
                          <a:effectLst/>
                        </a:rPr>
                        <a:t>ВМ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S = </a:t>
                      </a:r>
                      <a:r>
                        <a:rPr lang="ru-RU" sz="1300" dirty="0">
                          <a:effectLst/>
                        </a:rPr>
                        <a:t>АВ</a:t>
                      </a:r>
                      <a:r>
                        <a:rPr lang="en-US" sz="1300" dirty="0">
                          <a:effectLst/>
                        </a:rPr>
                        <a:t>·</a:t>
                      </a:r>
                      <a:r>
                        <a:rPr lang="ru-RU" sz="1300" dirty="0">
                          <a:effectLst/>
                        </a:rPr>
                        <a:t>А</a:t>
                      </a:r>
                      <a:r>
                        <a:rPr lang="en-US" sz="1300" dirty="0" err="1">
                          <a:effectLst/>
                        </a:rPr>
                        <a:t>D·sin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ru-RU" sz="1300" dirty="0">
                          <a:effectLst/>
                        </a:rPr>
                        <a:t>А</a:t>
                      </a:r>
                      <a:r>
                        <a:rPr lang="en-US" sz="1300" dirty="0">
                          <a:effectLst/>
                        </a:rPr>
                        <a:t>=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  </a:t>
                      </a:r>
                      <a:r>
                        <a:rPr lang="ru-RU" sz="1300" dirty="0">
                          <a:effectLst/>
                        </a:rPr>
                        <a:t>= ВА·ВС·</a:t>
                      </a:r>
                      <a:r>
                        <a:rPr lang="en-US" sz="1300" dirty="0">
                          <a:effectLst/>
                        </a:rPr>
                        <a:t>sin </a:t>
                      </a:r>
                      <a:r>
                        <a:rPr lang="ru-RU" sz="1300" dirty="0">
                          <a:effectLst/>
                        </a:rPr>
                        <a:t>В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701" marR="22701" marT="0" marB="0"/>
                </a:tc>
              </a:tr>
            </a:tbl>
          </a:graphicData>
        </a:graphic>
      </p:graphicFrame>
      <p:sp>
        <p:nvSpPr>
          <p:cNvPr id="17" name="AutoShape 44"/>
          <p:cNvSpPr>
            <a:spLocks noChangeArrowheads="1"/>
          </p:cNvSpPr>
          <p:nvPr/>
        </p:nvSpPr>
        <p:spPr bwMode="auto">
          <a:xfrm>
            <a:off x="1259632" y="2348880"/>
            <a:ext cx="762000" cy="381000"/>
          </a:xfrm>
          <a:prstGeom prst="parallelogram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0" name="Group 22"/>
          <p:cNvGrpSpPr>
            <a:grpSpLocks/>
          </p:cNvGrpSpPr>
          <p:nvPr/>
        </p:nvGrpSpPr>
        <p:grpSpPr bwMode="auto">
          <a:xfrm>
            <a:off x="2709647" y="2346597"/>
            <a:ext cx="1174750" cy="608013"/>
            <a:chOff x="4101" y="6425"/>
            <a:chExt cx="1849" cy="958"/>
          </a:xfrm>
        </p:grpSpPr>
        <p:grpSp>
          <p:nvGrpSpPr>
            <p:cNvPr id="21" name="Group 31"/>
            <p:cNvGrpSpPr>
              <a:grpSpLocks/>
            </p:cNvGrpSpPr>
            <p:nvPr/>
          </p:nvGrpSpPr>
          <p:grpSpPr bwMode="auto">
            <a:xfrm>
              <a:off x="4101" y="6425"/>
              <a:ext cx="1849" cy="958"/>
              <a:chOff x="4101" y="6425"/>
              <a:chExt cx="1849" cy="958"/>
            </a:xfrm>
          </p:grpSpPr>
          <p:grpSp>
            <p:nvGrpSpPr>
              <p:cNvPr id="30" name="Group 34"/>
              <p:cNvGrpSpPr>
                <a:grpSpLocks/>
              </p:cNvGrpSpPr>
              <p:nvPr/>
            </p:nvGrpSpPr>
            <p:grpSpPr bwMode="auto">
              <a:xfrm>
                <a:off x="4101" y="6425"/>
                <a:ext cx="1849" cy="958"/>
                <a:chOff x="4101" y="6425"/>
                <a:chExt cx="1849" cy="958"/>
              </a:xfrm>
            </p:grpSpPr>
            <p:grpSp>
              <p:nvGrpSpPr>
                <p:cNvPr id="33" name="Group 36"/>
                <p:cNvGrpSpPr>
                  <a:grpSpLocks/>
                </p:cNvGrpSpPr>
                <p:nvPr/>
              </p:nvGrpSpPr>
              <p:grpSpPr bwMode="auto">
                <a:xfrm>
                  <a:off x="4101" y="6425"/>
                  <a:ext cx="1849" cy="958"/>
                  <a:chOff x="4101" y="6425"/>
                  <a:chExt cx="1849" cy="958"/>
                </a:xfrm>
              </p:grpSpPr>
              <p:sp>
                <p:nvSpPr>
                  <p:cNvPr id="35" name="AutoShape 43"/>
                  <p:cNvSpPr>
                    <a:spLocks noChangeArrowheads="1"/>
                  </p:cNvSpPr>
                  <p:nvPr/>
                </p:nvSpPr>
                <p:spPr bwMode="auto">
                  <a:xfrm>
                    <a:off x="4103" y="6540"/>
                    <a:ext cx="1800" cy="720"/>
                  </a:xfrm>
                  <a:prstGeom prst="parallelogram">
                    <a:avLst>
                      <a:gd name="adj" fmla="val 62500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36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4581" y="6544"/>
                    <a:ext cx="840" cy="72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37" name="Line 4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01" y="6554"/>
                    <a:ext cx="1838" cy="71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38" name="Arc 40"/>
                  <p:cNvSpPr>
                    <a:spLocks/>
                  </p:cNvSpPr>
                  <p:nvPr/>
                </p:nvSpPr>
                <p:spPr bwMode="auto">
                  <a:xfrm rot="3170026" flipH="1">
                    <a:off x="5289" y="7025"/>
                    <a:ext cx="158" cy="378"/>
                  </a:xfrm>
                  <a:custGeom>
                    <a:avLst/>
                    <a:gdLst>
                      <a:gd name="G0" fmla="+- 0 0 0"/>
                      <a:gd name="G1" fmla="+- 20581 0 0"/>
                      <a:gd name="G2" fmla="+- 21600 0 0"/>
                      <a:gd name="T0" fmla="*/ 6556 w 21600"/>
                      <a:gd name="T1" fmla="*/ 0 h 38044"/>
                      <a:gd name="T2" fmla="*/ 12712 w 21600"/>
                      <a:gd name="T3" fmla="*/ 38044 h 38044"/>
                      <a:gd name="T4" fmla="*/ 0 w 21600"/>
                      <a:gd name="T5" fmla="*/ 20581 h 3804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38044" fill="none" extrusionOk="0">
                        <a:moveTo>
                          <a:pt x="6556" y="-1"/>
                        </a:moveTo>
                        <a:cubicBezTo>
                          <a:pt x="15516" y="2854"/>
                          <a:pt x="21600" y="11177"/>
                          <a:pt x="21600" y="20581"/>
                        </a:cubicBezTo>
                        <a:cubicBezTo>
                          <a:pt x="21600" y="27488"/>
                          <a:pt x="18296" y="33979"/>
                          <a:pt x="12712" y="38044"/>
                        </a:cubicBezTo>
                      </a:path>
                      <a:path w="21600" h="38044" stroke="0" extrusionOk="0">
                        <a:moveTo>
                          <a:pt x="6556" y="-1"/>
                        </a:moveTo>
                        <a:cubicBezTo>
                          <a:pt x="15516" y="2854"/>
                          <a:pt x="21600" y="11177"/>
                          <a:pt x="21600" y="20581"/>
                        </a:cubicBezTo>
                        <a:cubicBezTo>
                          <a:pt x="21600" y="27488"/>
                          <a:pt x="18296" y="33979"/>
                          <a:pt x="12712" y="38044"/>
                        </a:cubicBezTo>
                        <a:lnTo>
                          <a:pt x="0" y="2058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39" name="AutoShape 39"/>
                  <p:cNvSpPr>
                    <a:spLocks noChangeArrowheads="1"/>
                  </p:cNvSpPr>
                  <p:nvPr/>
                </p:nvSpPr>
                <p:spPr bwMode="auto">
                  <a:xfrm rot="3352112">
                    <a:off x="4103" y="7023"/>
                    <a:ext cx="360" cy="360"/>
                  </a:xfrm>
                  <a:custGeom>
                    <a:avLst/>
                    <a:gdLst>
                      <a:gd name="G0" fmla="+- 9682 0 0"/>
                      <a:gd name="G1" fmla="+- -10037824 0 0"/>
                      <a:gd name="G2" fmla="+- 0 0 -10037824"/>
                      <a:gd name="T0" fmla="*/ 0 256 1"/>
                      <a:gd name="T1" fmla="*/ 180 256 1"/>
                      <a:gd name="G3" fmla="+- -10037824 T0 T1"/>
                      <a:gd name="T2" fmla="*/ 0 256 1"/>
                      <a:gd name="T3" fmla="*/ 90 256 1"/>
                      <a:gd name="G4" fmla="+- -10037824 T2 T3"/>
                      <a:gd name="G5" fmla="*/ G4 2 1"/>
                      <a:gd name="T4" fmla="*/ 90 256 1"/>
                      <a:gd name="T5" fmla="*/ 0 256 1"/>
                      <a:gd name="G6" fmla="+- -10037824 T4 T5"/>
                      <a:gd name="G7" fmla="*/ G6 2 1"/>
                      <a:gd name="G8" fmla="abs -10037824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9682"/>
                      <a:gd name="G18" fmla="*/ 9682 1 2"/>
                      <a:gd name="G19" fmla="+- G18 5400 0"/>
                      <a:gd name="G20" fmla="cos G19 -10037824"/>
                      <a:gd name="G21" fmla="sin G19 -10037824"/>
                      <a:gd name="G22" fmla="+- G20 10800 0"/>
                      <a:gd name="G23" fmla="+- G21 10800 0"/>
                      <a:gd name="G24" fmla="+- 10800 0 G20"/>
                      <a:gd name="G25" fmla="+- 9682 10800 0"/>
                      <a:gd name="G26" fmla="?: G9 G17 G25"/>
                      <a:gd name="G27" fmla="?: G9 0 21600"/>
                      <a:gd name="G28" fmla="cos 10800 -10037824"/>
                      <a:gd name="G29" fmla="sin 10800 -10037824"/>
                      <a:gd name="G30" fmla="sin 9682 -10037824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-10037824 G34 0"/>
                      <a:gd name="G36" fmla="?: G6 G35 G31"/>
                      <a:gd name="G37" fmla="+- 21600 0 G36"/>
                      <a:gd name="G38" fmla="?: G4 0 G33"/>
                      <a:gd name="G39" fmla="?: -10037824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1661 w 21600"/>
                      <a:gd name="T15" fmla="*/ 6176 h 21600"/>
                      <a:gd name="T16" fmla="*/ 10800 w 21600"/>
                      <a:gd name="T17" fmla="*/ 1118 h 21600"/>
                      <a:gd name="T18" fmla="*/ 19939 w 21600"/>
                      <a:gd name="T19" fmla="*/ 6176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2160" y="6429"/>
                        </a:moveTo>
                        <a:cubicBezTo>
                          <a:pt x="3808" y="3171"/>
                          <a:pt x="7149" y="1117"/>
                          <a:pt x="10800" y="1118"/>
                        </a:cubicBezTo>
                        <a:cubicBezTo>
                          <a:pt x="14450" y="1118"/>
                          <a:pt x="17791" y="3171"/>
                          <a:pt x="19439" y="6429"/>
                        </a:cubicBezTo>
                        <a:lnTo>
                          <a:pt x="20436" y="5924"/>
                        </a:lnTo>
                        <a:cubicBezTo>
                          <a:pt x="18598" y="2290"/>
                          <a:pt x="14872" y="-1"/>
                          <a:pt x="10799" y="0"/>
                        </a:cubicBezTo>
                        <a:cubicBezTo>
                          <a:pt x="6727" y="0"/>
                          <a:pt x="3001" y="2290"/>
                          <a:pt x="1163" y="5924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40" name="AutoShape 38"/>
                  <p:cNvSpPr>
                    <a:spLocks noChangeArrowheads="1"/>
                  </p:cNvSpPr>
                  <p:nvPr/>
                </p:nvSpPr>
                <p:spPr bwMode="auto">
                  <a:xfrm rot="1779560" flipV="1">
                    <a:off x="5540" y="6425"/>
                    <a:ext cx="360" cy="363"/>
                  </a:xfrm>
                  <a:custGeom>
                    <a:avLst/>
                    <a:gdLst>
                      <a:gd name="G0" fmla="+- 9762 0 0"/>
                      <a:gd name="G1" fmla="+- -11221508 0 0"/>
                      <a:gd name="G2" fmla="+- 0 0 -11221508"/>
                      <a:gd name="T0" fmla="*/ 0 256 1"/>
                      <a:gd name="T1" fmla="*/ 180 256 1"/>
                      <a:gd name="G3" fmla="+- -11221508 T0 T1"/>
                      <a:gd name="T2" fmla="*/ 0 256 1"/>
                      <a:gd name="T3" fmla="*/ 90 256 1"/>
                      <a:gd name="G4" fmla="+- -11221508 T2 T3"/>
                      <a:gd name="G5" fmla="*/ G4 2 1"/>
                      <a:gd name="T4" fmla="*/ 90 256 1"/>
                      <a:gd name="T5" fmla="*/ 0 256 1"/>
                      <a:gd name="G6" fmla="+- -11221508 T4 T5"/>
                      <a:gd name="G7" fmla="*/ G6 2 1"/>
                      <a:gd name="G8" fmla="abs -11221508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9762"/>
                      <a:gd name="G18" fmla="*/ 9762 1 2"/>
                      <a:gd name="G19" fmla="+- G18 5400 0"/>
                      <a:gd name="G20" fmla="cos G19 -11221508"/>
                      <a:gd name="G21" fmla="sin G19 -11221508"/>
                      <a:gd name="G22" fmla="+- G20 10800 0"/>
                      <a:gd name="G23" fmla="+- G21 10800 0"/>
                      <a:gd name="G24" fmla="+- 10800 0 G20"/>
                      <a:gd name="G25" fmla="+- 9762 10800 0"/>
                      <a:gd name="G26" fmla="?: G9 G17 G25"/>
                      <a:gd name="G27" fmla="?: G9 0 21600"/>
                      <a:gd name="G28" fmla="cos 10800 -11221508"/>
                      <a:gd name="G29" fmla="sin 10800 -11221508"/>
                      <a:gd name="G30" fmla="sin 9762 -11221508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-11221508 G34 0"/>
                      <a:gd name="G36" fmla="?: G6 G35 G31"/>
                      <a:gd name="G37" fmla="+- 21600 0 G36"/>
                      <a:gd name="G38" fmla="?: G4 0 G33"/>
                      <a:gd name="G39" fmla="?: -11221508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639 w 21600"/>
                      <a:gd name="T15" fmla="*/ 9231 h 21600"/>
                      <a:gd name="T16" fmla="*/ 10800 w 21600"/>
                      <a:gd name="T17" fmla="*/ 1038 h 21600"/>
                      <a:gd name="T18" fmla="*/ 20961 w 21600"/>
                      <a:gd name="T19" fmla="*/ 9231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1152" y="9311"/>
                        </a:moveTo>
                        <a:cubicBezTo>
                          <a:pt x="1886" y="4550"/>
                          <a:pt x="5983" y="1037"/>
                          <a:pt x="10800" y="1038"/>
                        </a:cubicBezTo>
                        <a:cubicBezTo>
                          <a:pt x="15616" y="1038"/>
                          <a:pt x="19713" y="4550"/>
                          <a:pt x="20447" y="9311"/>
                        </a:cubicBezTo>
                        <a:lnTo>
                          <a:pt x="21473" y="9152"/>
                        </a:lnTo>
                        <a:cubicBezTo>
                          <a:pt x="20660" y="3886"/>
                          <a:pt x="16128" y="-1"/>
                          <a:pt x="10799" y="0"/>
                        </a:cubicBezTo>
                        <a:cubicBezTo>
                          <a:pt x="5471" y="0"/>
                          <a:pt x="939" y="3886"/>
                          <a:pt x="126" y="9152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41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5783" y="6664"/>
                    <a:ext cx="167" cy="255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sp>
              <p:nvSpPr>
                <p:cNvPr id="34" name="Arc 35"/>
                <p:cNvSpPr>
                  <a:spLocks/>
                </p:cNvSpPr>
                <p:nvPr/>
              </p:nvSpPr>
              <p:spPr bwMode="auto">
                <a:xfrm rot="13657886" flipH="1">
                  <a:off x="4574" y="6432"/>
                  <a:ext cx="158" cy="385"/>
                </a:xfrm>
                <a:custGeom>
                  <a:avLst/>
                  <a:gdLst>
                    <a:gd name="G0" fmla="+- 0 0 0"/>
                    <a:gd name="G1" fmla="+- 21355 0 0"/>
                    <a:gd name="G2" fmla="+- 21600 0 0"/>
                    <a:gd name="T0" fmla="*/ 3246 w 21600"/>
                    <a:gd name="T1" fmla="*/ 0 h 38818"/>
                    <a:gd name="T2" fmla="*/ 12712 w 21600"/>
                    <a:gd name="T3" fmla="*/ 38818 h 38818"/>
                    <a:gd name="T4" fmla="*/ 0 w 21600"/>
                    <a:gd name="T5" fmla="*/ 21355 h 388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38818" fill="none" extrusionOk="0">
                      <a:moveTo>
                        <a:pt x="3245" y="0"/>
                      </a:moveTo>
                      <a:cubicBezTo>
                        <a:pt x="13800" y="1604"/>
                        <a:pt x="21600" y="10679"/>
                        <a:pt x="21600" y="21355"/>
                      </a:cubicBezTo>
                      <a:cubicBezTo>
                        <a:pt x="21600" y="28262"/>
                        <a:pt x="18296" y="34753"/>
                        <a:pt x="12712" y="38818"/>
                      </a:cubicBezTo>
                    </a:path>
                    <a:path w="21600" h="38818" stroke="0" extrusionOk="0">
                      <a:moveTo>
                        <a:pt x="3245" y="0"/>
                      </a:moveTo>
                      <a:cubicBezTo>
                        <a:pt x="13800" y="1604"/>
                        <a:pt x="21600" y="10679"/>
                        <a:pt x="21600" y="21355"/>
                      </a:cubicBezTo>
                      <a:cubicBezTo>
                        <a:pt x="21600" y="28262"/>
                        <a:pt x="18296" y="34753"/>
                        <a:pt x="12712" y="38818"/>
                      </a:cubicBezTo>
                      <a:lnTo>
                        <a:pt x="0" y="21355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31" name="Line 33"/>
              <p:cNvSpPr>
                <a:spLocks noChangeShapeType="1"/>
              </p:cNvSpPr>
              <p:nvPr/>
            </p:nvSpPr>
            <p:spPr bwMode="auto">
              <a:xfrm flipH="1">
                <a:off x="4701" y="6664"/>
                <a:ext cx="160" cy="12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" name="Line 32"/>
              <p:cNvSpPr>
                <a:spLocks noChangeShapeType="1"/>
              </p:cNvSpPr>
              <p:nvPr/>
            </p:nvSpPr>
            <p:spPr bwMode="auto">
              <a:xfrm flipH="1">
                <a:off x="5181" y="7024"/>
                <a:ext cx="160" cy="12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22" name="Group 27"/>
            <p:cNvGrpSpPr>
              <a:grpSpLocks/>
            </p:cNvGrpSpPr>
            <p:nvPr/>
          </p:nvGrpSpPr>
          <p:grpSpPr bwMode="auto">
            <a:xfrm>
              <a:off x="4463" y="6776"/>
              <a:ext cx="358" cy="368"/>
              <a:chOff x="4463" y="6776"/>
              <a:chExt cx="358" cy="368"/>
            </a:xfrm>
          </p:grpSpPr>
          <p:sp>
            <p:nvSpPr>
              <p:cNvPr id="27" name="Line 30"/>
              <p:cNvSpPr>
                <a:spLocks noChangeShapeType="1"/>
              </p:cNvSpPr>
              <p:nvPr/>
            </p:nvSpPr>
            <p:spPr bwMode="auto">
              <a:xfrm>
                <a:off x="4621" y="6995"/>
                <a:ext cx="12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" name="Line 29"/>
              <p:cNvSpPr>
                <a:spLocks noChangeShapeType="1"/>
              </p:cNvSpPr>
              <p:nvPr/>
            </p:nvSpPr>
            <p:spPr bwMode="auto">
              <a:xfrm>
                <a:off x="4581" y="6904"/>
                <a:ext cx="240" cy="2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" name="Oval 28"/>
              <p:cNvSpPr>
                <a:spLocks noChangeArrowheads="1"/>
              </p:cNvSpPr>
              <p:nvPr/>
            </p:nvSpPr>
            <p:spPr bwMode="auto">
              <a:xfrm>
                <a:off x="4463" y="6776"/>
                <a:ext cx="240" cy="24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23" name="Group 23"/>
            <p:cNvGrpSpPr>
              <a:grpSpLocks/>
            </p:cNvGrpSpPr>
            <p:nvPr/>
          </p:nvGrpSpPr>
          <p:grpSpPr bwMode="auto">
            <a:xfrm>
              <a:off x="5061" y="6544"/>
              <a:ext cx="358" cy="368"/>
              <a:chOff x="4463" y="6776"/>
              <a:chExt cx="358" cy="368"/>
            </a:xfrm>
          </p:grpSpPr>
          <p:sp>
            <p:nvSpPr>
              <p:cNvPr id="24" name="Line 26"/>
              <p:cNvSpPr>
                <a:spLocks noChangeShapeType="1"/>
              </p:cNvSpPr>
              <p:nvPr/>
            </p:nvSpPr>
            <p:spPr bwMode="auto">
              <a:xfrm>
                <a:off x="4621" y="6995"/>
                <a:ext cx="12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5" name="Line 25"/>
              <p:cNvSpPr>
                <a:spLocks noChangeShapeType="1"/>
              </p:cNvSpPr>
              <p:nvPr/>
            </p:nvSpPr>
            <p:spPr bwMode="auto">
              <a:xfrm>
                <a:off x="4581" y="6904"/>
                <a:ext cx="240" cy="2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6" name="Oval 24"/>
              <p:cNvSpPr>
                <a:spLocks noChangeArrowheads="1"/>
              </p:cNvSpPr>
              <p:nvPr/>
            </p:nvSpPr>
            <p:spPr bwMode="auto">
              <a:xfrm>
                <a:off x="4463" y="6776"/>
                <a:ext cx="240" cy="24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42" name="Group 1"/>
          <p:cNvGrpSpPr>
            <a:grpSpLocks/>
          </p:cNvGrpSpPr>
          <p:nvPr/>
        </p:nvGrpSpPr>
        <p:grpSpPr bwMode="auto">
          <a:xfrm>
            <a:off x="6280819" y="2267701"/>
            <a:ext cx="758825" cy="377825"/>
            <a:chOff x="2421" y="1624"/>
            <a:chExt cx="7800" cy="3240"/>
          </a:xfrm>
        </p:grpSpPr>
        <p:sp>
          <p:nvSpPr>
            <p:cNvPr id="43" name="AutoShape 6"/>
            <p:cNvSpPr>
              <a:spLocks noChangeArrowheads="1"/>
            </p:cNvSpPr>
            <p:nvPr/>
          </p:nvSpPr>
          <p:spPr bwMode="auto">
            <a:xfrm>
              <a:off x="2421" y="1624"/>
              <a:ext cx="7800" cy="3240"/>
            </a:xfrm>
            <a:prstGeom prst="parallelogram">
              <a:avLst>
                <a:gd name="adj" fmla="val 60185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4" name="Line 5"/>
            <p:cNvSpPr>
              <a:spLocks noChangeShapeType="1"/>
            </p:cNvSpPr>
            <p:nvPr/>
          </p:nvSpPr>
          <p:spPr bwMode="auto">
            <a:xfrm>
              <a:off x="4341" y="1624"/>
              <a:ext cx="0" cy="3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Line 4"/>
            <p:cNvSpPr>
              <a:spLocks noChangeShapeType="1"/>
            </p:cNvSpPr>
            <p:nvPr/>
          </p:nvSpPr>
          <p:spPr bwMode="auto">
            <a:xfrm>
              <a:off x="4341" y="1624"/>
              <a:ext cx="4680" cy="19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Rectangle 3"/>
            <p:cNvSpPr>
              <a:spLocks noChangeArrowheads="1"/>
            </p:cNvSpPr>
            <p:nvPr/>
          </p:nvSpPr>
          <p:spPr bwMode="auto">
            <a:xfrm>
              <a:off x="4341" y="4624"/>
              <a:ext cx="240" cy="2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7" name="Rectangle 2"/>
            <p:cNvSpPr>
              <a:spLocks noChangeArrowheads="1"/>
            </p:cNvSpPr>
            <p:nvPr/>
          </p:nvSpPr>
          <p:spPr bwMode="auto">
            <a:xfrm rot="1941656">
              <a:off x="8901" y="3304"/>
              <a:ext cx="240" cy="2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273239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Ромб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А я - особый параллелограмм,</a:t>
            </a:r>
          </a:p>
          <a:p>
            <a:pPr marL="0" indent="0" algn="ctr">
              <a:buNone/>
            </a:pPr>
            <a:r>
              <a:rPr lang="ru-RU" dirty="0"/>
              <a:t>Все стороны мои наклонены, </a:t>
            </a:r>
          </a:p>
          <a:p>
            <a:pPr marL="0" indent="0" algn="ctr">
              <a:buNone/>
            </a:pPr>
            <a:r>
              <a:rPr lang="ru-RU" dirty="0"/>
              <a:t>да и к тому же все равны.</a:t>
            </a:r>
          </a:p>
          <a:p>
            <a:pPr marL="0" indent="0" algn="ctr">
              <a:buNone/>
            </a:pPr>
            <a:r>
              <a:rPr lang="ru-RU" dirty="0"/>
              <a:t>Меня за это ромбом величают.</a:t>
            </a:r>
          </a:p>
          <a:p>
            <a:pPr marL="0" indent="0" algn="ctr">
              <a:buNone/>
            </a:pPr>
            <a:r>
              <a:rPr lang="ru-RU" dirty="0"/>
              <a:t>Геометрической фигурой называют.</a:t>
            </a:r>
          </a:p>
          <a:p>
            <a:pPr marL="0" indent="0" algn="ctr">
              <a:buNone/>
            </a:pPr>
            <a:r>
              <a:rPr lang="ru-RU" dirty="0"/>
              <a:t>Диагонали под прямым углом пройдут.</a:t>
            </a:r>
          </a:p>
          <a:p>
            <a:pPr marL="0" indent="0" algn="ctr">
              <a:buNone/>
            </a:pPr>
            <a:r>
              <a:rPr lang="ru-RU" dirty="0"/>
              <a:t>На части равные фигуру разобьют.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7970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Ромб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7460342"/>
              </p:ext>
            </p:extLst>
          </p:nvPr>
        </p:nvGraphicFramePr>
        <p:xfrm>
          <a:off x="899592" y="1196752"/>
          <a:ext cx="7344816" cy="53285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9780"/>
                <a:gridCol w="2419330"/>
                <a:gridCol w="1861626"/>
                <a:gridCol w="1824080"/>
              </a:tblGrid>
              <a:tr h="880690">
                <a:tc>
                  <a:txBody>
                    <a:bodyPr/>
                    <a:lstStyle/>
                    <a:p>
                      <a:pPr marL="317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Опреде­ление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317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Свойства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3175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Признаки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3175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Периметр и площадь ромба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447902">
                <a:tc>
                  <a:txBody>
                    <a:bodyPr/>
                    <a:lstStyle/>
                    <a:p>
                      <a:pPr marL="31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        В</a:t>
                      </a:r>
                      <a:endParaRPr lang="ru-RU" sz="1000" dirty="0">
                        <a:effectLst/>
                      </a:endParaRPr>
                    </a:p>
                    <a:p>
                      <a:pPr marL="31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marL="31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marL="31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              С</a:t>
                      </a:r>
                      <a:endParaRPr lang="ru-RU" sz="1000" dirty="0">
                        <a:effectLst/>
                      </a:endParaRPr>
                    </a:p>
                    <a:p>
                      <a:pPr marL="31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marL="317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marL="31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       </a:t>
                      </a:r>
                      <a:r>
                        <a:rPr lang="en-US" sz="1400" dirty="0">
                          <a:effectLst/>
                        </a:rPr>
                        <a:t>D</a:t>
                      </a:r>
                      <a:endParaRPr lang="ru-RU" sz="1000" dirty="0">
                        <a:effectLst/>
                      </a:endParaRPr>
                    </a:p>
                    <a:p>
                      <a:pPr marL="31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АВС</a:t>
                      </a:r>
                      <a:r>
                        <a:rPr lang="en-US" sz="1400" dirty="0">
                          <a:effectLst/>
                        </a:rPr>
                        <a:t>D</a:t>
                      </a:r>
                      <a:r>
                        <a:rPr lang="ru-RU" sz="1400" dirty="0">
                          <a:effectLst/>
                        </a:rPr>
                        <a:t> – </a:t>
                      </a:r>
                      <a:r>
                        <a:rPr lang="ru-RU" sz="1400" dirty="0" err="1">
                          <a:effectLst/>
                        </a:rPr>
                        <a:t>параллелог-рамм</a:t>
                      </a:r>
                      <a:r>
                        <a:rPr lang="ru-RU" sz="1400" dirty="0">
                          <a:effectLst/>
                        </a:rPr>
                        <a:t>,</a:t>
                      </a:r>
                      <a:endParaRPr lang="ru-RU" sz="1000" dirty="0">
                        <a:effectLst/>
                      </a:endParaRPr>
                    </a:p>
                    <a:p>
                      <a:pPr marL="31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АВ=ВС=С</a:t>
                      </a:r>
                      <a:r>
                        <a:rPr lang="en-US" sz="1400" dirty="0">
                          <a:effectLst/>
                        </a:rPr>
                        <a:t>D</a:t>
                      </a:r>
                      <a:r>
                        <a:rPr lang="ru-RU" sz="1400" dirty="0">
                          <a:effectLst/>
                        </a:rPr>
                        <a:t>=</a:t>
                      </a:r>
                      <a:r>
                        <a:rPr lang="en-US" sz="1400" dirty="0">
                          <a:effectLst/>
                        </a:rPr>
                        <a:t>D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3175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В</a:t>
                      </a:r>
                      <a:endParaRPr lang="ru-RU" sz="1000">
                        <a:effectLst/>
                      </a:endParaRPr>
                    </a:p>
                    <a:p>
                      <a:pPr marL="3175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marL="3175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marL="3175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/>
                      </a:r>
                      <a:br>
                        <a:rPr lang="ru-RU" sz="10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        А               С</a:t>
                      </a:r>
                      <a:endParaRPr lang="ru-RU" sz="1000">
                        <a:effectLst/>
                      </a:endParaRPr>
                    </a:p>
                    <a:p>
                      <a:pPr marL="3175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marL="317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marL="3175" algn="ctr">
                        <a:spcAft>
                          <a:spcPts val="0"/>
                        </a:spcAft>
                        <a:tabLst>
                          <a:tab pos="1454150" algn="l"/>
                        </a:tabLst>
                      </a:pPr>
                      <a:r>
                        <a:rPr lang="ru-RU" sz="1400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D</a:t>
                      </a:r>
                      <a:endParaRPr lang="ru-RU" sz="1000">
                        <a:effectLst/>
                      </a:endParaRPr>
                    </a:p>
                    <a:p>
                      <a:pPr marL="3175" algn="ctr">
                        <a:spcAft>
                          <a:spcPts val="0"/>
                        </a:spcAft>
                        <a:tabLst>
                          <a:tab pos="1454150" algn="l"/>
                        </a:tabLs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31775" algn="l"/>
                          <a:tab pos="1454150" algn="l"/>
                        </a:tabLst>
                      </a:pPr>
                      <a:r>
                        <a:rPr lang="ru-RU" sz="1400">
                          <a:effectLst/>
                        </a:rPr>
                        <a:t>АС В</a:t>
                      </a:r>
                      <a:r>
                        <a:rPr lang="en-US" sz="1400">
                          <a:effectLst/>
                        </a:rPr>
                        <a:t>D</a:t>
                      </a:r>
                      <a:endParaRPr lang="ru-RU" sz="100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31775" algn="l"/>
                          <a:tab pos="1454150" algn="l"/>
                        </a:tabLst>
                      </a:pPr>
                      <a:r>
                        <a:rPr lang="ru-RU" sz="1400">
                          <a:effectLst/>
                        </a:rPr>
                        <a:t>АС - биссектриса  А и С</a:t>
                      </a:r>
                      <a:endParaRPr lang="ru-RU" sz="1000">
                        <a:effectLst/>
                      </a:endParaRPr>
                    </a:p>
                    <a:p>
                      <a:pPr marL="231775" algn="just">
                        <a:spcAft>
                          <a:spcPts val="0"/>
                        </a:spcAft>
                        <a:tabLst>
                          <a:tab pos="1454150" algn="l"/>
                        </a:tabLst>
                      </a:pPr>
                      <a:r>
                        <a:rPr lang="ru-RU" sz="1400">
                          <a:effectLst/>
                        </a:rPr>
                        <a:t>В</a:t>
                      </a:r>
                      <a:r>
                        <a:rPr lang="en-US" sz="1400">
                          <a:effectLst/>
                        </a:rPr>
                        <a:t>D</a:t>
                      </a:r>
                      <a:r>
                        <a:rPr lang="ru-RU" sz="1400">
                          <a:effectLst/>
                        </a:rPr>
                        <a:t> – биссектриса   В и </a:t>
                      </a:r>
                      <a:r>
                        <a:rPr lang="en-US" sz="1400">
                          <a:effectLst/>
                        </a:rPr>
                        <a:t>D</a:t>
                      </a:r>
                      <a:endParaRPr lang="ru-RU" sz="1000">
                        <a:effectLst/>
                      </a:endParaRPr>
                    </a:p>
                    <a:p>
                      <a:pPr marL="231775" algn="just">
                        <a:spcAft>
                          <a:spcPts val="0"/>
                        </a:spcAft>
                        <a:tabLst>
                          <a:tab pos="1454150" algn="l"/>
                        </a:tabLs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marL="64770" indent="-15875" algn="ctr">
                        <a:spcAft>
                          <a:spcPts val="0"/>
                        </a:spcAft>
                        <a:tabLst>
                          <a:tab pos="64770" algn="l"/>
                          <a:tab pos="244475" algn="l"/>
                        </a:tabLst>
                      </a:pPr>
                      <a:r>
                        <a:rPr lang="ru-RU" sz="1400">
                          <a:effectLst/>
                        </a:rPr>
                        <a:t>Ромб обладает свойствами параллелограмма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3175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marL="3175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АВС</a:t>
                      </a:r>
                      <a:r>
                        <a:rPr lang="en-US" sz="1400">
                          <a:effectLst/>
                        </a:rPr>
                        <a:t>D</a:t>
                      </a:r>
                      <a:r>
                        <a:rPr lang="ru-RU" sz="1400">
                          <a:effectLst/>
                        </a:rPr>
                        <a:t> ромб, если</a:t>
                      </a:r>
                      <a:endParaRPr lang="ru-RU" sz="1000">
                        <a:effectLst/>
                      </a:endParaRPr>
                    </a:p>
                    <a:p>
                      <a:pPr marL="64770" marR="45720" algn="just">
                        <a:spcAft>
                          <a:spcPts val="0"/>
                        </a:spcAft>
                        <a:tabLst>
                          <a:tab pos="1324610" algn="l"/>
                        </a:tabLst>
                      </a:pPr>
                      <a:r>
                        <a:rPr lang="ru-RU" sz="1400">
                          <a:effectLst/>
                        </a:rPr>
                        <a:t>1. АВС</a:t>
                      </a:r>
                      <a:r>
                        <a:rPr lang="en-US" sz="1400">
                          <a:effectLst/>
                        </a:rPr>
                        <a:t>D</a:t>
                      </a:r>
                      <a:r>
                        <a:rPr lang="ru-RU" sz="1400">
                          <a:effectLst/>
                        </a:rPr>
                        <a:t> –параллелограмм и АС В</a:t>
                      </a:r>
                      <a:r>
                        <a:rPr lang="en-US" sz="1400">
                          <a:effectLst/>
                        </a:rPr>
                        <a:t>D</a:t>
                      </a:r>
                      <a:endParaRPr lang="ru-RU" sz="1000">
                        <a:effectLst/>
                      </a:endParaRPr>
                    </a:p>
                    <a:p>
                      <a:pPr marL="64770" marR="45720" algn="just">
                        <a:spcAft>
                          <a:spcPts val="0"/>
                        </a:spcAft>
                        <a:tabLst>
                          <a:tab pos="1324610" algn="l"/>
                        </a:tabLs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marL="3175" marR="45720" algn="just">
                        <a:spcAft>
                          <a:spcPts val="0"/>
                        </a:spcAft>
                        <a:tabLst>
                          <a:tab pos="1324610" algn="l"/>
                        </a:tabLst>
                      </a:pPr>
                      <a:r>
                        <a:rPr lang="ru-RU" sz="1400">
                          <a:effectLst/>
                        </a:rPr>
                        <a:t>2. АВС</a:t>
                      </a:r>
                      <a:r>
                        <a:rPr lang="en-US" sz="1400">
                          <a:effectLst/>
                        </a:rPr>
                        <a:t>D</a:t>
                      </a:r>
                      <a:r>
                        <a:rPr lang="ru-RU" sz="1400">
                          <a:effectLst/>
                        </a:rPr>
                        <a:t> – параллелограмм</a:t>
                      </a:r>
                      <a:endParaRPr lang="ru-RU" sz="1000">
                        <a:effectLst/>
                      </a:endParaRPr>
                    </a:p>
                    <a:p>
                      <a:pPr marL="3175" marR="45720" algn="just">
                        <a:spcAft>
                          <a:spcPts val="0"/>
                        </a:spcAft>
                        <a:tabLst>
                          <a:tab pos="1324610" algn="l"/>
                        </a:tabLst>
                      </a:pPr>
                      <a:r>
                        <a:rPr lang="ru-RU" sz="1400">
                          <a:effectLst/>
                        </a:rPr>
                        <a:t> АС и В</a:t>
                      </a:r>
                      <a:r>
                        <a:rPr lang="en-US" sz="1400">
                          <a:effectLst/>
                        </a:rPr>
                        <a:t>D</a:t>
                      </a:r>
                      <a:r>
                        <a:rPr lang="ru-RU" sz="1400">
                          <a:effectLst/>
                        </a:rPr>
                        <a:t> биссектрисы   А, В, С и </a:t>
                      </a:r>
                      <a:r>
                        <a:rPr lang="en-US" sz="1400">
                          <a:effectLst/>
                        </a:rPr>
                        <a:t>D</a:t>
                      </a:r>
                      <a:endParaRPr lang="ru-RU" sz="1000">
                        <a:effectLst/>
                      </a:endParaRPr>
                    </a:p>
                    <a:p>
                      <a:pPr marL="3175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marL="3175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 АВ=ВС=С</a:t>
                      </a:r>
                      <a:r>
                        <a:rPr lang="en-US" sz="1400">
                          <a:effectLst/>
                        </a:rPr>
                        <a:t>D</a:t>
                      </a:r>
                      <a:r>
                        <a:rPr lang="ru-RU" sz="1400">
                          <a:effectLst/>
                        </a:rPr>
                        <a:t>=</a:t>
                      </a:r>
                      <a:r>
                        <a:rPr lang="en-US" sz="1400">
                          <a:effectLst/>
                        </a:rPr>
                        <a:t>D</a:t>
                      </a:r>
                      <a:r>
                        <a:rPr lang="ru-RU" sz="1400">
                          <a:effectLst/>
                        </a:rPr>
                        <a:t>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31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marL="31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 = 4а</a:t>
                      </a:r>
                      <a:endParaRPr lang="ru-RU" sz="1000" dirty="0">
                        <a:effectLst/>
                      </a:endParaRPr>
                    </a:p>
                    <a:p>
                      <a:pPr marL="31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 - сторона ромба</a:t>
                      </a:r>
                      <a:endParaRPr lang="ru-RU" sz="1000" dirty="0">
                        <a:effectLst/>
                      </a:endParaRPr>
                    </a:p>
                    <a:p>
                      <a:pPr marL="31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marL="31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              В</a:t>
                      </a:r>
                      <a:endParaRPr lang="ru-RU" sz="1000" dirty="0">
                        <a:effectLst/>
                      </a:endParaRPr>
                    </a:p>
                    <a:p>
                      <a:pPr marL="31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marL="31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marL="31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   А                  С</a:t>
                      </a:r>
                      <a:endParaRPr lang="ru-RU" sz="1000" dirty="0">
                        <a:effectLst/>
                      </a:endParaRPr>
                    </a:p>
                    <a:p>
                      <a:pPr marL="31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marL="31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marL="31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marL="317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             </a:t>
                      </a:r>
                      <a:r>
                        <a:rPr lang="en-US" sz="1400" dirty="0">
                          <a:effectLst/>
                        </a:rPr>
                        <a:t>D</a:t>
                      </a:r>
                      <a:endParaRPr lang="ru-RU" sz="1000" dirty="0">
                        <a:effectLst/>
                      </a:endParaRPr>
                    </a:p>
                    <a:p>
                      <a:pPr marL="317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marL="3175"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S= </a:t>
                      </a:r>
                      <a:r>
                        <a:rPr lang="ru-RU" sz="1400" dirty="0">
                          <a:effectLst/>
                        </a:rPr>
                        <a:t>АВ</a:t>
                      </a:r>
                      <a:r>
                        <a:rPr lang="en-US" sz="1400" baseline="30000" dirty="0">
                          <a:effectLst/>
                        </a:rPr>
                        <a:t>2 </a:t>
                      </a:r>
                      <a:r>
                        <a:rPr lang="en-US" sz="1400" dirty="0">
                          <a:effectLst/>
                        </a:rPr>
                        <a:t>· sin 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>
                          <a:effectLst/>
                        </a:rPr>
                        <a:t> = = </a:t>
                      </a:r>
                      <a:r>
                        <a:rPr lang="ru-RU" sz="1400" dirty="0">
                          <a:effectLst/>
                        </a:rPr>
                        <a:t>АВ</a:t>
                      </a:r>
                      <a:r>
                        <a:rPr lang="en-US" sz="1400" baseline="30000" dirty="0">
                          <a:effectLst/>
                        </a:rPr>
                        <a:t>2</a:t>
                      </a:r>
                      <a:r>
                        <a:rPr lang="en-US" sz="1400" dirty="0">
                          <a:effectLst/>
                        </a:rPr>
                        <a:t> · sin B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0728968"/>
              </p:ext>
            </p:extLst>
          </p:nvPr>
        </p:nvGraphicFramePr>
        <p:xfrm>
          <a:off x="6732240" y="5489840"/>
          <a:ext cx="161925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9" name="Формула" r:id="rId3" imgW="164957" imgH="152268" progId="Equation.3">
                  <p:embed/>
                </p:oleObj>
              </mc:Choice>
              <mc:Fallback>
                <p:oleObj name="Формула" r:id="rId3" imgW="164957" imgH="152268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240" y="5489840"/>
                        <a:ext cx="161925" cy="15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3154751"/>
              </p:ext>
            </p:extLst>
          </p:nvPr>
        </p:nvGraphicFramePr>
        <p:xfrm>
          <a:off x="7092280" y="5493876"/>
          <a:ext cx="161925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0" name="Формула" r:id="rId5" imgW="164957" imgH="152268" progId="Equation.3">
                  <p:embed/>
                </p:oleObj>
              </mc:Choice>
              <mc:Fallback>
                <p:oleObj name="Формула" r:id="rId5" imgW="164957" imgH="152268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280" y="5493876"/>
                        <a:ext cx="161925" cy="15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1480554"/>
              </p:ext>
            </p:extLst>
          </p:nvPr>
        </p:nvGraphicFramePr>
        <p:xfrm>
          <a:off x="5726899" y="4941168"/>
          <a:ext cx="152400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Формула" r:id="rId6" imgW="152268" imgH="164957" progId="Equation.3">
                  <p:embed/>
                </p:oleObj>
              </mc:Choice>
              <mc:Fallback>
                <p:oleObj name="Формула" r:id="rId6" imgW="152268" imgH="164957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6899" y="4941168"/>
                        <a:ext cx="152400" cy="161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3386296"/>
              </p:ext>
            </p:extLst>
          </p:nvPr>
        </p:nvGraphicFramePr>
        <p:xfrm>
          <a:off x="7596336" y="5473134"/>
          <a:ext cx="161925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2" name="Формула" r:id="rId8" imgW="164957" imgH="152268" progId="Equation.3">
                  <p:embed/>
                </p:oleObj>
              </mc:Choice>
              <mc:Fallback>
                <p:oleObj name="Формула" r:id="rId8" imgW="164957" imgH="152268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336" y="5473134"/>
                        <a:ext cx="161925" cy="15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0379348"/>
              </p:ext>
            </p:extLst>
          </p:nvPr>
        </p:nvGraphicFramePr>
        <p:xfrm>
          <a:off x="6948264" y="5840788"/>
          <a:ext cx="8382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3" name="Формула" r:id="rId9" imgW="837836" imgH="393529" progId="Equation.3">
                  <p:embed/>
                </p:oleObj>
              </mc:Choice>
              <mc:Fallback>
                <p:oleObj name="Формула" r:id="rId9" imgW="837836" imgH="393529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264" y="5840788"/>
                        <a:ext cx="8382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AutoShape 60"/>
          <p:cNvSpPr>
            <a:spLocks noChangeArrowheads="1"/>
          </p:cNvSpPr>
          <p:nvPr/>
        </p:nvSpPr>
        <p:spPr bwMode="auto">
          <a:xfrm>
            <a:off x="1020297" y="2285883"/>
            <a:ext cx="596900" cy="990600"/>
          </a:xfrm>
          <a:prstGeom prst="diamond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8" name="Group 2"/>
          <p:cNvGrpSpPr>
            <a:grpSpLocks/>
          </p:cNvGrpSpPr>
          <p:nvPr/>
        </p:nvGrpSpPr>
        <p:grpSpPr bwMode="auto">
          <a:xfrm>
            <a:off x="6732240" y="3146067"/>
            <a:ext cx="762000" cy="1219200"/>
            <a:chOff x="5661" y="7984"/>
            <a:chExt cx="5280" cy="8520"/>
          </a:xfrm>
        </p:grpSpPr>
        <p:grpSp>
          <p:nvGrpSpPr>
            <p:cNvPr id="19" name="Group 5"/>
            <p:cNvGrpSpPr>
              <a:grpSpLocks/>
            </p:cNvGrpSpPr>
            <p:nvPr/>
          </p:nvGrpSpPr>
          <p:grpSpPr bwMode="auto">
            <a:xfrm>
              <a:off x="5661" y="7984"/>
              <a:ext cx="5280" cy="8520"/>
              <a:chOff x="5661" y="9937"/>
              <a:chExt cx="4200" cy="6567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5682" y="9937"/>
                <a:ext cx="4179" cy="6567"/>
                <a:chOff x="5301" y="10744"/>
                <a:chExt cx="3600" cy="5640"/>
              </a:xfrm>
            </p:grpSpPr>
            <p:sp>
              <p:nvSpPr>
                <p:cNvPr id="24" name="AutoShape 10"/>
                <p:cNvSpPr>
                  <a:spLocks noChangeArrowheads="1"/>
                </p:cNvSpPr>
                <p:nvPr/>
              </p:nvSpPr>
              <p:spPr bwMode="auto">
                <a:xfrm>
                  <a:off x="5301" y="10744"/>
                  <a:ext cx="3600" cy="5640"/>
                </a:xfrm>
                <a:prstGeom prst="diamond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5" name="Line 9"/>
                <p:cNvSpPr>
                  <a:spLocks noChangeShapeType="1"/>
                </p:cNvSpPr>
                <p:nvPr/>
              </p:nvSpPr>
              <p:spPr bwMode="auto">
                <a:xfrm>
                  <a:off x="5301" y="13504"/>
                  <a:ext cx="360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6" name="Line 8"/>
                <p:cNvSpPr>
                  <a:spLocks noChangeShapeType="1"/>
                </p:cNvSpPr>
                <p:nvPr/>
              </p:nvSpPr>
              <p:spPr bwMode="auto">
                <a:xfrm>
                  <a:off x="7101" y="10744"/>
                  <a:ext cx="0" cy="56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23" name="Line 6"/>
              <p:cNvSpPr>
                <a:spLocks noChangeShapeType="1"/>
              </p:cNvSpPr>
              <p:nvPr/>
            </p:nvSpPr>
            <p:spPr bwMode="auto">
              <a:xfrm flipV="1">
                <a:off x="5661" y="11704"/>
                <a:ext cx="3240" cy="14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0" name="Rectangle 4"/>
            <p:cNvSpPr>
              <a:spLocks noChangeArrowheads="1"/>
            </p:cNvSpPr>
            <p:nvPr/>
          </p:nvSpPr>
          <p:spPr bwMode="auto">
            <a:xfrm rot="3761721">
              <a:off x="9261" y="10144"/>
              <a:ext cx="60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Line 3"/>
            <p:cNvSpPr>
              <a:spLocks noChangeShapeType="1"/>
            </p:cNvSpPr>
            <p:nvPr/>
          </p:nvSpPr>
          <p:spPr bwMode="auto">
            <a:xfrm flipV="1">
              <a:off x="9261" y="10264"/>
              <a:ext cx="480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27" name="Group 22"/>
          <p:cNvGrpSpPr>
            <a:grpSpLocks/>
          </p:cNvGrpSpPr>
          <p:nvPr/>
        </p:nvGrpSpPr>
        <p:grpSpPr bwMode="auto">
          <a:xfrm>
            <a:off x="2540297" y="2276872"/>
            <a:ext cx="685800" cy="1066800"/>
            <a:chOff x="3861" y="414"/>
            <a:chExt cx="4873" cy="6473"/>
          </a:xfrm>
        </p:grpSpPr>
        <p:grpSp>
          <p:nvGrpSpPr>
            <p:cNvPr id="28" name="Group 55"/>
            <p:cNvGrpSpPr>
              <a:grpSpLocks/>
            </p:cNvGrpSpPr>
            <p:nvPr/>
          </p:nvGrpSpPr>
          <p:grpSpPr bwMode="auto">
            <a:xfrm>
              <a:off x="3861" y="414"/>
              <a:ext cx="4873" cy="6473"/>
              <a:chOff x="5301" y="10744"/>
              <a:chExt cx="3600" cy="5640"/>
            </a:xfrm>
          </p:grpSpPr>
          <p:sp>
            <p:nvSpPr>
              <p:cNvPr id="61" name="AutoShape 58"/>
              <p:cNvSpPr>
                <a:spLocks noChangeArrowheads="1"/>
              </p:cNvSpPr>
              <p:nvPr/>
            </p:nvSpPr>
            <p:spPr bwMode="auto">
              <a:xfrm>
                <a:off x="5301" y="10744"/>
                <a:ext cx="3600" cy="564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2" name="Line 57"/>
              <p:cNvSpPr>
                <a:spLocks noChangeShapeType="1"/>
              </p:cNvSpPr>
              <p:nvPr/>
            </p:nvSpPr>
            <p:spPr bwMode="auto">
              <a:xfrm>
                <a:off x="5301" y="13504"/>
                <a:ext cx="36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3" name="Line 56"/>
              <p:cNvSpPr>
                <a:spLocks noChangeShapeType="1"/>
              </p:cNvSpPr>
              <p:nvPr/>
            </p:nvSpPr>
            <p:spPr bwMode="auto">
              <a:xfrm>
                <a:off x="7101" y="10744"/>
                <a:ext cx="0" cy="5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29" name="Group 49"/>
            <p:cNvGrpSpPr>
              <a:grpSpLocks/>
            </p:cNvGrpSpPr>
            <p:nvPr/>
          </p:nvGrpSpPr>
          <p:grpSpPr bwMode="auto">
            <a:xfrm>
              <a:off x="4761" y="1314"/>
              <a:ext cx="900" cy="897"/>
              <a:chOff x="4761" y="1314"/>
              <a:chExt cx="900" cy="897"/>
            </a:xfrm>
          </p:grpSpPr>
          <p:sp>
            <p:nvSpPr>
              <p:cNvPr id="56" name="Line 54"/>
              <p:cNvSpPr>
                <a:spLocks noChangeShapeType="1"/>
              </p:cNvSpPr>
              <p:nvPr/>
            </p:nvSpPr>
            <p:spPr bwMode="auto">
              <a:xfrm>
                <a:off x="5301" y="1494"/>
                <a:ext cx="18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7" name="Line 53"/>
              <p:cNvSpPr>
                <a:spLocks noChangeShapeType="1"/>
              </p:cNvSpPr>
              <p:nvPr/>
            </p:nvSpPr>
            <p:spPr bwMode="auto">
              <a:xfrm>
                <a:off x="5121" y="1494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8" name="Line 52"/>
              <p:cNvSpPr>
                <a:spLocks noChangeShapeType="1"/>
              </p:cNvSpPr>
              <p:nvPr/>
            </p:nvSpPr>
            <p:spPr bwMode="auto">
              <a:xfrm>
                <a:off x="5121" y="1674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9" name="AutoShape 51"/>
              <p:cNvSpPr>
                <a:spLocks noChangeArrowheads="1"/>
              </p:cNvSpPr>
              <p:nvPr/>
            </p:nvSpPr>
            <p:spPr bwMode="auto">
              <a:xfrm rot="2747274">
                <a:off x="4941" y="1134"/>
                <a:ext cx="360" cy="720"/>
              </a:xfrm>
              <a:prstGeom prst="triangle">
                <a:avLst>
                  <a:gd name="adj" fmla="val 69125"/>
                </a:avLst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0" name="AutoShape 50"/>
              <p:cNvSpPr>
                <a:spLocks noChangeArrowheads="1"/>
              </p:cNvSpPr>
              <p:nvPr/>
            </p:nvSpPr>
            <p:spPr bwMode="auto">
              <a:xfrm rot="1157854">
                <a:off x="5301" y="1491"/>
                <a:ext cx="360" cy="720"/>
              </a:xfrm>
              <a:prstGeom prst="triangle">
                <a:avLst>
                  <a:gd name="adj" fmla="val 62694"/>
                </a:avLst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30" name="Group 43"/>
            <p:cNvGrpSpPr>
              <a:grpSpLocks/>
            </p:cNvGrpSpPr>
            <p:nvPr/>
          </p:nvGrpSpPr>
          <p:grpSpPr bwMode="auto">
            <a:xfrm>
              <a:off x="7101" y="4734"/>
              <a:ext cx="900" cy="897"/>
              <a:chOff x="4761" y="1314"/>
              <a:chExt cx="900" cy="897"/>
            </a:xfrm>
          </p:grpSpPr>
          <p:sp>
            <p:nvSpPr>
              <p:cNvPr id="51" name="Line 48"/>
              <p:cNvSpPr>
                <a:spLocks noChangeShapeType="1"/>
              </p:cNvSpPr>
              <p:nvPr/>
            </p:nvSpPr>
            <p:spPr bwMode="auto">
              <a:xfrm>
                <a:off x="5301" y="1494"/>
                <a:ext cx="18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2" name="Line 47"/>
              <p:cNvSpPr>
                <a:spLocks noChangeShapeType="1"/>
              </p:cNvSpPr>
              <p:nvPr/>
            </p:nvSpPr>
            <p:spPr bwMode="auto">
              <a:xfrm>
                <a:off x="5121" y="1494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3" name="Line 46"/>
              <p:cNvSpPr>
                <a:spLocks noChangeShapeType="1"/>
              </p:cNvSpPr>
              <p:nvPr/>
            </p:nvSpPr>
            <p:spPr bwMode="auto">
              <a:xfrm>
                <a:off x="5121" y="1674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4" name="AutoShape 45"/>
              <p:cNvSpPr>
                <a:spLocks noChangeArrowheads="1"/>
              </p:cNvSpPr>
              <p:nvPr/>
            </p:nvSpPr>
            <p:spPr bwMode="auto">
              <a:xfrm rot="2747274">
                <a:off x="4941" y="1134"/>
                <a:ext cx="360" cy="720"/>
              </a:xfrm>
              <a:prstGeom prst="triangle">
                <a:avLst>
                  <a:gd name="adj" fmla="val 69125"/>
                </a:avLst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5" name="AutoShape 44"/>
              <p:cNvSpPr>
                <a:spLocks noChangeArrowheads="1"/>
              </p:cNvSpPr>
              <p:nvPr/>
            </p:nvSpPr>
            <p:spPr bwMode="auto">
              <a:xfrm rot="1157854">
                <a:off x="5301" y="1491"/>
                <a:ext cx="360" cy="720"/>
              </a:xfrm>
              <a:prstGeom prst="triangle">
                <a:avLst>
                  <a:gd name="adj" fmla="val 62694"/>
                </a:avLst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31" name="Group 37"/>
            <p:cNvGrpSpPr>
              <a:grpSpLocks/>
            </p:cNvGrpSpPr>
            <p:nvPr/>
          </p:nvGrpSpPr>
          <p:grpSpPr bwMode="auto">
            <a:xfrm rot="-5400000">
              <a:off x="6920" y="1495"/>
              <a:ext cx="900" cy="897"/>
              <a:chOff x="4761" y="1314"/>
              <a:chExt cx="900" cy="897"/>
            </a:xfrm>
          </p:grpSpPr>
          <p:sp>
            <p:nvSpPr>
              <p:cNvPr id="46" name="Line 42"/>
              <p:cNvSpPr>
                <a:spLocks noChangeShapeType="1"/>
              </p:cNvSpPr>
              <p:nvPr/>
            </p:nvSpPr>
            <p:spPr bwMode="auto">
              <a:xfrm>
                <a:off x="5301" y="1494"/>
                <a:ext cx="18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7" name="Line 41"/>
              <p:cNvSpPr>
                <a:spLocks noChangeShapeType="1"/>
              </p:cNvSpPr>
              <p:nvPr/>
            </p:nvSpPr>
            <p:spPr bwMode="auto">
              <a:xfrm>
                <a:off x="5121" y="1494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8" name="Line 40"/>
              <p:cNvSpPr>
                <a:spLocks noChangeShapeType="1"/>
              </p:cNvSpPr>
              <p:nvPr/>
            </p:nvSpPr>
            <p:spPr bwMode="auto">
              <a:xfrm>
                <a:off x="5121" y="1674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9" name="AutoShape 39"/>
              <p:cNvSpPr>
                <a:spLocks noChangeArrowheads="1"/>
              </p:cNvSpPr>
              <p:nvPr/>
            </p:nvSpPr>
            <p:spPr bwMode="auto">
              <a:xfrm rot="2747274">
                <a:off x="4941" y="1134"/>
                <a:ext cx="360" cy="720"/>
              </a:xfrm>
              <a:prstGeom prst="triangle">
                <a:avLst>
                  <a:gd name="adj" fmla="val 69125"/>
                </a:avLst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" name="AutoShape 38"/>
              <p:cNvSpPr>
                <a:spLocks noChangeArrowheads="1"/>
              </p:cNvSpPr>
              <p:nvPr/>
            </p:nvSpPr>
            <p:spPr bwMode="auto">
              <a:xfrm rot="1157854">
                <a:off x="5301" y="1491"/>
                <a:ext cx="360" cy="720"/>
              </a:xfrm>
              <a:prstGeom prst="triangle">
                <a:avLst>
                  <a:gd name="adj" fmla="val 62694"/>
                </a:avLst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32" name="Group 31"/>
            <p:cNvGrpSpPr>
              <a:grpSpLocks/>
            </p:cNvGrpSpPr>
            <p:nvPr/>
          </p:nvGrpSpPr>
          <p:grpSpPr bwMode="auto">
            <a:xfrm rot="-5400000">
              <a:off x="4400" y="4555"/>
              <a:ext cx="900" cy="897"/>
              <a:chOff x="4761" y="1314"/>
              <a:chExt cx="900" cy="897"/>
            </a:xfrm>
          </p:grpSpPr>
          <p:sp>
            <p:nvSpPr>
              <p:cNvPr id="41" name="Line 36"/>
              <p:cNvSpPr>
                <a:spLocks noChangeShapeType="1"/>
              </p:cNvSpPr>
              <p:nvPr/>
            </p:nvSpPr>
            <p:spPr bwMode="auto">
              <a:xfrm>
                <a:off x="5301" y="1494"/>
                <a:ext cx="18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2" name="Line 35"/>
              <p:cNvSpPr>
                <a:spLocks noChangeShapeType="1"/>
              </p:cNvSpPr>
              <p:nvPr/>
            </p:nvSpPr>
            <p:spPr bwMode="auto">
              <a:xfrm>
                <a:off x="5121" y="1494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3" name="Line 34"/>
              <p:cNvSpPr>
                <a:spLocks noChangeShapeType="1"/>
              </p:cNvSpPr>
              <p:nvPr/>
            </p:nvSpPr>
            <p:spPr bwMode="auto">
              <a:xfrm>
                <a:off x="5121" y="1674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4" name="AutoShape 33"/>
              <p:cNvSpPr>
                <a:spLocks noChangeArrowheads="1"/>
              </p:cNvSpPr>
              <p:nvPr/>
            </p:nvSpPr>
            <p:spPr bwMode="auto">
              <a:xfrm rot="2747274">
                <a:off x="4941" y="1134"/>
                <a:ext cx="360" cy="720"/>
              </a:xfrm>
              <a:prstGeom prst="triangle">
                <a:avLst>
                  <a:gd name="adj" fmla="val 69125"/>
                </a:avLst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5" name="AutoShape 32"/>
              <p:cNvSpPr>
                <a:spLocks noChangeArrowheads="1"/>
              </p:cNvSpPr>
              <p:nvPr/>
            </p:nvSpPr>
            <p:spPr bwMode="auto">
              <a:xfrm rot="1157854">
                <a:off x="5301" y="1491"/>
                <a:ext cx="360" cy="720"/>
              </a:xfrm>
              <a:prstGeom prst="triangle">
                <a:avLst>
                  <a:gd name="adj" fmla="val 62694"/>
                </a:avLst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33" name="Group 28"/>
            <p:cNvGrpSpPr>
              <a:grpSpLocks/>
            </p:cNvGrpSpPr>
            <p:nvPr/>
          </p:nvGrpSpPr>
          <p:grpSpPr bwMode="auto">
            <a:xfrm>
              <a:off x="5121" y="3474"/>
              <a:ext cx="180" cy="180"/>
              <a:chOff x="5121" y="3474"/>
              <a:chExt cx="180" cy="180"/>
            </a:xfrm>
          </p:grpSpPr>
          <p:sp>
            <p:nvSpPr>
              <p:cNvPr id="39" name="Line 30"/>
              <p:cNvSpPr>
                <a:spLocks noChangeShapeType="1"/>
              </p:cNvSpPr>
              <p:nvPr/>
            </p:nvSpPr>
            <p:spPr bwMode="auto">
              <a:xfrm>
                <a:off x="5121" y="3474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0" name="Line 29"/>
              <p:cNvSpPr>
                <a:spLocks noChangeShapeType="1"/>
              </p:cNvSpPr>
              <p:nvPr/>
            </p:nvSpPr>
            <p:spPr bwMode="auto">
              <a:xfrm>
                <a:off x="5301" y="3474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34" name="Group 25"/>
            <p:cNvGrpSpPr>
              <a:grpSpLocks/>
            </p:cNvGrpSpPr>
            <p:nvPr/>
          </p:nvGrpSpPr>
          <p:grpSpPr bwMode="auto">
            <a:xfrm>
              <a:off x="7281" y="3474"/>
              <a:ext cx="180" cy="180"/>
              <a:chOff x="5121" y="3474"/>
              <a:chExt cx="180" cy="180"/>
            </a:xfrm>
          </p:grpSpPr>
          <p:sp>
            <p:nvSpPr>
              <p:cNvPr id="37" name="Line 27"/>
              <p:cNvSpPr>
                <a:spLocks noChangeShapeType="1"/>
              </p:cNvSpPr>
              <p:nvPr/>
            </p:nvSpPr>
            <p:spPr bwMode="auto">
              <a:xfrm>
                <a:off x="5121" y="3474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>
                <a:off x="5301" y="3474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5" name="Line 24"/>
            <p:cNvSpPr>
              <a:spLocks noChangeShapeType="1"/>
            </p:cNvSpPr>
            <p:nvPr/>
          </p:nvSpPr>
          <p:spPr bwMode="auto">
            <a:xfrm>
              <a:off x="6201" y="203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" name="Line 23"/>
            <p:cNvSpPr>
              <a:spLocks noChangeShapeType="1"/>
            </p:cNvSpPr>
            <p:nvPr/>
          </p:nvSpPr>
          <p:spPr bwMode="auto">
            <a:xfrm>
              <a:off x="6201" y="527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4175109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Прямоугольник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/>
              <a:t>A</a:t>
            </a:r>
            <a:r>
              <a:rPr lang="ru-RU" dirty="0"/>
              <a:t> я - прямоугольник,</a:t>
            </a:r>
          </a:p>
          <a:p>
            <a:pPr marL="0" indent="0" algn="ctr">
              <a:buNone/>
            </a:pPr>
            <a:r>
              <a:rPr lang="ru-RU" dirty="0"/>
              <a:t>В отличие от всех.</a:t>
            </a:r>
          </a:p>
          <a:p>
            <a:pPr marL="0" indent="0" algn="ctr">
              <a:buNone/>
            </a:pPr>
            <a:r>
              <a:rPr lang="ru-RU" dirty="0"/>
              <a:t>Все стороны свои держу я строго,</a:t>
            </a:r>
          </a:p>
          <a:p>
            <a:pPr marL="0" indent="0" algn="ctr">
              <a:buNone/>
            </a:pPr>
            <a:r>
              <a:rPr lang="ru-RU" dirty="0"/>
              <a:t>Две - чуть поменьше, ну а две побольше,</a:t>
            </a:r>
          </a:p>
          <a:p>
            <a:pPr marL="0" indent="0" algn="ctr">
              <a:buNone/>
            </a:pPr>
            <a:r>
              <a:rPr lang="ru-RU" dirty="0"/>
              <a:t>Которые напротив - те равны,</a:t>
            </a:r>
          </a:p>
          <a:p>
            <a:pPr marL="0" indent="0" algn="ctr">
              <a:buNone/>
            </a:pPr>
            <a:r>
              <a:rPr lang="ru-RU" dirty="0"/>
              <a:t>А те, что смежные, углом прямым скрепляю,</a:t>
            </a:r>
          </a:p>
          <a:p>
            <a:pPr marL="0" indent="0" algn="ctr">
              <a:buNone/>
            </a:pPr>
            <a:r>
              <a:rPr lang="ru-RU" dirty="0"/>
              <a:t>И преимущество имею я: </a:t>
            </a:r>
          </a:p>
          <a:p>
            <a:pPr marL="0" indent="0" algn="ctr">
              <a:buNone/>
            </a:pPr>
            <a:r>
              <a:rPr lang="ru-RU" dirty="0"/>
              <a:t>«Ведь всё ж равны мои диагонали».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8463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Прямоугольник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944607"/>
              </p:ext>
            </p:extLst>
          </p:nvPr>
        </p:nvGraphicFramePr>
        <p:xfrm>
          <a:off x="611560" y="1484784"/>
          <a:ext cx="7992888" cy="4896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37670"/>
                <a:gridCol w="2179879"/>
                <a:gridCol w="2422087"/>
                <a:gridCol w="1453252"/>
              </a:tblGrid>
              <a:tr h="707246">
                <a:tc>
                  <a:txBody>
                    <a:bodyPr/>
                    <a:lstStyle/>
                    <a:p>
                      <a:pPr indent="-1524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Определение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-1524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Свойства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-1524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Признаки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-1524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Формула площади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</a:tr>
              <a:tr h="41892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  В                      С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  А                      </a:t>
                      </a:r>
                      <a:r>
                        <a:rPr lang="en-US" sz="1400">
                          <a:effectLst/>
                        </a:rPr>
                        <a:t>D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-15240"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     В                       С</a:t>
                      </a:r>
                      <a:endParaRPr lang="ru-RU" sz="1000">
                        <a:effectLst/>
                      </a:endParaRPr>
                    </a:p>
                    <a:p>
                      <a:pPr indent="-1524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indent="-1524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indent="-15240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indent="-15240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/>
                      </a:r>
                      <a:br>
                        <a:rPr lang="ru-RU" sz="10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      А                      </a:t>
                      </a:r>
                      <a:r>
                        <a:rPr lang="en-US" sz="1400">
                          <a:effectLst/>
                        </a:rPr>
                        <a:t>D</a:t>
                      </a:r>
                      <a:endParaRPr lang="ru-RU" sz="1000">
                        <a:effectLst/>
                      </a:endParaRPr>
                    </a:p>
                    <a:p>
                      <a:pPr marL="52070" indent="-1524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 АС = ВД</a:t>
                      </a:r>
                      <a:endParaRPr lang="ru-RU" sz="1000">
                        <a:effectLst/>
                      </a:endParaRPr>
                    </a:p>
                    <a:p>
                      <a:pPr marL="64770" indent="-15875" algn="ctr">
                        <a:spcAft>
                          <a:spcPts val="0"/>
                        </a:spcAft>
                        <a:tabLst>
                          <a:tab pos="64770" algn="l"/>
                          <a:tab pos="244475" algn="l"/>
                        </a:tabLst>
                      </a:pPr>
                      <a:r>
                        <a:rPr lang="ru-RU" sz="1400">
                          <a:effectLst/>
                        </a:rPr>
                        <a:t>Прямоугольник обладает свойствами параллелограмма</a:t>
                      </a:r>
                      <a:endParaRPr lang="ru-RU" sz="1000">
                        <a:effectLst/>
                      </a:endParaRPr>
                    </a:p>
                    <a:p>
                      <a:pPr marL="52070" indent="-1524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marL="52070" indent="-1524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-1524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АВСД прямоугольник, если:</a:t>
                      </a:r>
                      <a:endParaRPr lang="ru-RU" sz="10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13360" algn="l"/>
                        </a:tabLst>
                      </a:pPr>
                      <a:r>
                        <a:rPr lang="ru-RU" sz="1400" dirty="0">
                          <a:effectLst/>
                        </a:rPr>
                        <a:t>АВСД </a:t>
                      </a:r>
                      <a:r>
                        <a:rPr lang="ru-RU" sz="1400" dirty="0" err="1">
                          <a:effectLst/>
                        </a:rPr>
                        <a:t>паралле-лограмм</a:t>
                      </a:r>
                      <a:r>
                        <a:rPr lang="ru-RU" sz="1400" dirty="0">
                          <a:effectLst/>
                        </a:rPr>
                        <a:t>  и АС=В</a:t>
                      </a:r>
                      <a:r>
                        <a:rPr lang="en-US" sz="1400" dirty="0">
                          <a:effectLst/>
                        </a:rPr>
                        <a:t>D</a:t>
                      </a:r>
                      <a:endParaRPr lang="ru-RU" sz="10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13360" algn="l"/>
                        </a:tabLst>
                      </a:pPr>
                      <a:r>
                        <a:rPr lang="ru-RU" sz="1400" dirty="0">
                          <a:effectLst/>
                        </a:rPr>
                        <a:t>АВС</a:t>
                      </a:r>
                      <a:r>
                        <a:rPr lang="en-US" sz="1400" dirty="0">
                          <a:effectLst/>
                        </a:rPr>
                        <a:t>D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паралле-лограмм</a:t>
                      </a:r>
                      <a:r>
                        <a:rPr lang="ru-RU" sz="1400" dirty="0">
                          <a:effectLst/>
                        </a:rPr>
                        <a:t>  А=90°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 ( В, С, </a:t>
                      </a:r>
                      <a:r>
                        <a:rPr lang="en-US" sz="1400" dirty="0">
                          <a:effectLst/>
                        </a:rPr>
                        <a:t>D</a:t>
                      </a:r>
                      <a:r>
                        <a:rPr lang="ru-RU" sz="1400" dirty="0">
                          <a:effectLst/>
                        </a:rPr>
                        <a:t>)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 3. А= В=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     = С= </a:t>
                      </a:r>
                      <a:r>
                        <a:rPr lang="en-US" sz="1400" dirty="0">
                          <a:effectLst/>
                        </a:rPr>
                        <a:t>D</a:t>
                      </a:r>
                      <a:r>
                        <a:rPr lang="ru-RU" sz="1400" dirty="0">
                          <a:effectLst/>
                        </a:rPr>
                        <a:t>=90°</a:t>
                      </a:r>
                      <a:endParaRPr lang="ru-RU" sz="1000" dirty="0">
                        <a:effectLst/>
                      </a:endParaRPr>
                    </a:p>
                    <a:p>
                      <a:pPr indent="-1524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-15240"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     В                   С</a:t>
                      </a:r>
                    </a:p>
                    <a:p>
                      <a:pPr indent="-15240"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     А                    </a:t>
                      </a:r>
                      <a:r>
                        <a:rPr lang="en-US" sz="1000" dirty="0">
                          <a:effectLst/>
                        </a:rPr>
                        <a:t>D</a:t>
                      </a:r>
                      <a:endParaRPr lang="ru-RU" sz="1000" dirty="0">
                        <a:effectLst/>
                      </a:endParaRPr>
                    </a:p>
                    <a:p>
                      <a:pPr indent="-1524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indent="-1524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Р=2(АВ+ВС)</a:t>
                      </a:r>
                      <a:endParaRPr lang="ru-RU" sz="1000" dirty="0">
                        <a:effectLst/>
                      </a:endParaRPr>
                    </a:p>
                    <a:p>
                      <a:pPr indent="-1524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indent="-15240"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</a:t>
                      </a:r>
                      <a:r>
                        <a:rPr lang="ru-RU" sz="1400" dirty="0">
                          <a:effectLst/>
                        </a:rPr>
                        <a:t> = АВ · ВС</a:t>
                      </a:r>
                      <a:endParaRPr lang="ru-RU" sz="1000" dirty="0">
                        <a:effectLst/>
                      </a:endParaRPr>
                    </a:p>
                    <a:p>
                      <a:pPr indent="-1524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  <p:pic>
        <p:nvPicPr>
          <p:cNvPr id="4147" name="Picture 5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07" t="35580" r="36938" b="21776"/>
          <a:stretch>
            <a:fillRect/>
          </a:stretch>
        </p:blipFill>
        <p:spPr bwMode="auto">
          <a:xfrm>
            <a:off x="790051" y="2708920"/>
            <a:ext cx="1038225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2748147"/>
              </p:ext>
            </p:extLst>
          </p:nvPr>
        </p:nvGraphicFramePr>
        <p:xfrm>
          <a:off x="4860032" y="3032770"/>
          <a:ext cx="161925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3" name="Формула" r:id="rId4" imgW="164957" imgH="152268" progId="Equation.3">
                  <p:embed/>
                </p:oleObj>
              </mc:Choice>
              <mc:Fallback>
                <p:oleObj name="Формула" r:id="rId4" imgW="164957" imgH="15226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3032770"/>
                        <a:ext cx="161925" cy="15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6" cstate="print">
            <a:lum bright="12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07" t="35580" r="36938" b="21776"/>
          <a:stretch>
            <a:fillRect/>
          </a:stretch>
        </p:blipFill>
        <p:spPr bwMode="auto">
          <a:xfrm>
            <a:off x="7452320" y="3429000"/>
            <a:ext cx="70485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1"/>
          <p:cNvGrpSpPr>
            <a:grpSpLocks/>
          </p:cNvGrpSpPr>
          <p:nvPr/>
        </p:nvGrpSpPr>
        <p:grpSpPr bwMode="auto">
          <a:xfrm>
            <a:off x="2833514" y="2420888"/>
            <a:ext cx="1028700" cy="800100"/>
            <a:chOff x="1341" y="5814"/>
            <a:chExt cx="9360" cy="7560"/>
          </a:xfrm>
        </p:grpSpPr>
        <p:grpSp>
          <p:nvGrpSpPr>
            <p:cNvPr id="14" name="Group 32"/>
            <p:cNvGrpSpPr>
              <a:grpSpLocks/>
            </p:cNvGrpSpPr>
            <p:nvPr/>
          </p:nvGrpSpPr>
          <p:grpSpPr bwMode="auto">
            <a:xfrm>
              <a:off x="1341" y="5814"/>
              <a:ext cx="9360" cy="7560"/>
              <a:chOff x="1341" y="5814"/>
              <a:chExt cx="9360" cy="7560"/>
            </a:xfrm>
          </p:grpSpPr>
          <p:grpSp>
            <p:nvGrpSpPr>
              <p:cNvPr id="35" name="Group 35"/>
              <p:cNvGrpSpPr>
                <a:grpSpLocks/>
              </p:cNvGrpSpPr>
              <p:nvPr/>
            </p:nvGrpSpPr>
            <p:grpSpPr bwMode="auto">
              <a:xfrm>
                <a:off x="1521" y="5814"/>
                <a:ext cx="9000" cy="7560"/>
                <a:chOff x="1521" y="5814"/>
                <a:chExt cx="9000" cy="7560"/>
              </a:xfrm>
            </p:grpSpPr>
            <p:sp>
              <p:nvSpPr>
                <p:cNvPr id="38" name="Rectangle 50"/>
                <p:cNvSpPr>
                  <a:spLocks noChangeArrowheads="1"/>
                </p:cNvSpPr>
                <p:nvPr/>
              </p:nvSpPr>
              <p:spPr bwMode="auto">
                <a:xfrm>
                  <a:off x="1521" y="6534"/>
                  <a:ext cx="9000" cy="612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9" name="Line 49"/>
                <p:cNvSpPr>
                  <a:spLocks noChangeShapeType="1"/>
                </p:cNvSpPr>
                <p:nvPr/>
              </p:nvSpPr>
              <p:spPr bwMode="auto">
                <a:xfrm flipV="1">
                  <a:off x="1521" y="6534"/>
                  <a:ext cx="9000" cy="612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40" name="Line 48"/>
                <p:cNvSpPr>
                  <a:spLocks noChangeShapeType="1"/>
                </p:cNvSpPr>
                <p:nvPr/>
              </p:nvSpPr>
              <p:spPr bwMode="auto">
                <a:xfrm>
                  <a:off x="1521" y="6534"/>
                  <a:ext cx="9000" cy="612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grpSp>
              <p:nvGrpSpPr>
                <p:cNvPr id="41" name="Group 42"/>
                <p:cNvGrpSpPr>
                  <a:grpSpLocks/>
                </p:cNvGrpSpPr>
                <p:nvPr/>
              </p:nvGrpSpPr>
              <p:grpSpPr bwMode="auto">
                <a:xfrm>
                  <a:off x="5661" y="11934"/>
                  <a:ext cx="1080" cy="1440"/>
                  <a:chOff x="5661" y="11934"/>
                  <a:chExt cx="1080" cy="1440"/>
                </a:xfrm>
              </p:grpSpPr>
              <p:sp>
                <p:nvSpPr>
                  <p:cNvPr id="48" name="Line 47"/>
                  <p:cNvSpPr>
                    <a:spLocks noChangeShapeType="1"/>
                  </p:cNvSpPr>
                  <p:nvPr/>
                </p:nvSpPr>
                <p:spPr bwMode="auto">
                  <a:xfrm>
                    <a:off x="6021" y="12516"/>
                    <a:ext cx="0" cy="36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49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5841" y="12474"/>
                    <a:ext cx="0" cy="54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50" name="Line 45"/>
                  <p:cNvSpPr>
                    <a:spLocks noChangeShapeType="1"/>
                  </p:cNvSpPr>
                  <p:nvPr/>
                </p:nvSpPr>
                <p:spPr bwMode="auto">
                  <a:xfrm>
                    <a:off x="6201" y="12474"/>
                    <a:ext cx="0" cy="36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51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5661" y="12834"/>
                    <a:ext cx="1080" cy="54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52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5661" y="11934"/>
                    <a:ext cx="1080" cy="54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42" name="Group 36"/>
                <p:cNvGrpSpPr>
                  <a:grpSpLocks/>
                </p:cNvGrpSpPr>
                <p:nvPr/>
              </p:nvGrpSpPr>
              <p:grpSpPr bwMode="auto">
                <a:xfrm>
                  <a:off x="5661" y="5814"/>
                  <a:ext cx="1080" cy="1440"/>
                  <a:chOff x="5661" y="11934"/>
                  <a:chExt cx="1080" cy="1440"/>
                </a:xfrm>
              </p:grpSpPr>
              <p:sp>
                <p:nvSpPr>
                  <p:cNvPr id="43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6021" y="12516"/>
                    <a:ext cx="0" cy="36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44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5841" y="12474"/>
                    <a:ext cx="0" cy="54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45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6201" y="12474"/>
                    <a:ext cx="0" cy="36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46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5661" y="12834"/>
                    <a:ext cx="1080" cy="54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47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5661" y="11934"/>
                    <a:ext cx="1080" cy="54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36" name="Line 34"/>
              <p:cNvSpPr>
                <a:spLocks noChangeShapeType="1"/>
              </p:cNvSpPr>
              <p:nvPr/>
            </p:nvSpPr>
            <p:spPr bwMode="auto">
              <a:xfrm>
                <a:off x="1341" y="9414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7" name="Line 33"/>
              <p:cNvSpPr>
                <a:spLocks noChangeShapeType="1"/>
              </p:cNvSpPr>
              <p:nvPr/>
            </p:nvSpPr>
            <p:spPr bwMode="auto">
              <a:xfrm>
                <a:off x="10341" y="9594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5" name="Group 27"/>
            <p:cNvGrpSpPr>
              <a:grpSpLocks/>
            </p:cNvGrpSpPr>
            <p:nvPr/>
          </p:nvGrpSpPr>
          <p:grpSpPr bwMode="auto">
            <a:xfrm>
              <a:off x="2781" y="7254"/>
              <a:ext cx="1080" cy="1080"/>
              <a:chOff x="2781" y="7254"/>
              <a:chExt cx="1080" cy="1080"/>
            </a:xfrm>
          </p:grpSpPr>
          <p:sp>
            <p:nvSpPr>
              <p:cNvPr id="31" name="Line 31"/>
              <p:cNvSpPr>
                <a:spLocks noChangeShapeType="1"/>
              </p:cNvSpPr>
              <p:nvPr/>
            </p:nvSpPr>
            <p:spPr bwMode="auto">
              <a:xfrm flipV="1">
                <a:off x="3141" y="7614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/>
            </p:nvSpPr>
            <p:spPr bwMode="auto">
              <a:xfrm flipV="1">
                <a:off x="3321" y="7614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" name="Rectangle 29"/>
              <p:cNvSpPr>
                <a:spLocks noChangeArrowheads="1"/>
              </p:cNvSpPr>
              <p:nvPr/>
            </p:nvSpPr>
            <p:spPr bwMode="auto">
              <a:xfrm rot="2074451">
                <a:off x="3141" y="7254"/>
                <a:ext cx="72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" name="Rectangle 28"/>
              <p:cNvSpPr>
                <a:spLocks noChangeArrowheads="1"/>
              </p:cNvSpPr>
              <p:nvPr/>
            </p:nvSpPr>
            <p:spPr bwMode="auto">
              <a:xfrm rot="2074451">
                <a:off x="2781" y="7974"/>
                <a:ext cx="72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6" name="Group 22"/>
            <p:cNvGrpSpPr>
              <a:grpSpLocks/>
            </p:cNvGrpSpPr>
            <p:nvPr/>
          </p:nvGrpSpPr>
          <p:grpSpPr bwMode="auto">
            <a:xfrm>
              <a:off x="7461" y="10494"/>
              <a:ext cx="1080" cy="1080"/>
              <a:chOff x="2781" y="7254"/>
              <a:chExt cx="1080" cy="1080"/>
            </a:xfrm>
          </p:grpSpPr>
          <p:sp>
            <p:nvSpPr>
              <p:cNvPr id="27" name="Line 26"/>
              <p:cNvSpPr>
                <a:spLocks noChangeShapeType="1"/>
              </p:cNvSpPr>
              <p:nvPr/>
            </p:nvSpPr>
            <p:spPr bwMode="auto">
              <a:xfrm flipV="1">
                <a:off x="3141" y="7614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" name="Line 25"/>
              <p:cNvSpPr>
                <a:spLocks noChangeShapeType="1"/>
              </p:cNvSpPr>
              <p:nvPr/>
            </p:nvSpPr>
            <p:spPr bwMode="auto">
              <a:xfrm flipV="1">
                <a:off x="3321" y="7614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" name="Rectangle 24"/>
              <p:cNvSpPr>
                <a:spLocks noChangeArrowheads="1"/>
              </p:cNvSpPr>
              <p:nvPr/>
            </p:nvSpPr>
            <p:spPr bwMode="auto">
              <a:xfrm rot="2074451">
                <a:off x="3141" y="7254"/>
                <a:ext cx="72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" name="Rectangle 23"/>
              <p:cNvSpPr>
                <a:spLocks noChangeArrowheads="1"/>
              </p:cNvSpPr>
              <p:nvPr/>
            </p:nvSpPr>
            <p:spPr bwMode="auto">
              <a:xfrm rot="2074451">
                <a:off x="2781" y="7974"/>
                <a:ext cx="72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7" name="Group 17"/>
            <p:cNvGrpSpPr>
              <a:grpSpLocks/>
            </p:cNvGrpSpPr>
            <p:nvPr/>
          </p:nvGrpSpPr>
          <p:grpSpPr bwMode="auto">
            <a:xfrm rot="5821964">
              <a:off x="7281" y="7794"/>
              <a:ext cx="1080" cy="1080"/>
              <a:chOff x="2781" y="7254"/>
              <a:chExt cx="1080" cy="1080"/>
            </a:xfrm>
          </p:grpSpPr>
          <p:sp>
            <p:nvSpPr>
              <p:cNvPr id="23" name="Line 21"/>
              <p:cNvSpPr>
                <a:spLocks noChangeShapeType="1"/>
              </p:cNvSpPr>
              <p:nvPr/>
            </p:nvSpPr>
            <p:spPr bwMode="auto">
              <a:xfrm flipV="1">
                <a:off x="3141" y="7614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4" name="Line 20"/>
              <p:cNvSpPr>
                <a:spLocks noChangeShapeType="1"/>
              </p:cNvSpPr>
              <p:nvPr/>
            </p:nvSpPr>
            <p:spPr bwMode="auto">
              <a:xfrm flipV="1">
                <a:off x="3321" y="7614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5" name="Rectangle 19"/>
              <p:cNvSpPr>
                <a:spLocks noChangeArrowheads="1"/>
              </p:cNvSpPr>
              <p:nvPr/>
            </p:nvSpPr>
            <p:spPr bwMode="auto">
              <a:xfrm rot="2074451">
                <a:off x="3141" y="7254"/>
                <a:ext cx="72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6" name="Rectangle 18"/>
              <p:cNvSpPr>
                <a:spLocks noChangeArrowheads="1"/>
              </p:cNvSpPr>
              <p:nvPr/>
            </p:nvSpPr>
            <p:spPr bwMode="auto">
              <a:xfrm rot="2074451">
                <a:off x="2781" y="7974"/>
                <a:ext cx="72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8" name="Group 12"/>
            <p:cNvGrpSpPr>
              <a:grpSpLocks/>
            </p:cNvGrpSpPr>
            <p:nvPr/>
          </p:nvGrpSpPr>
          <p:grpSpPr bwMode="auto">
            <a:xfrm rot="5821964">
              <a:off x="3321" y="10494"/>
              <a:ext cx="1080" cy="1080"/>
              <a:chOff x="2781" y="7254"/>
              <a:chExt cx="1080" cy="1080"/>
            </a:xfrm>
          </p:grpSpPr>
          <p:sp>
            <p:nvSpPr>
              <p:cNvPr id="19" name="Line 16"/>
              <p:cNvSpPr>
                <a:spLocks noChangeShapeType="1"/>
              </p:cNvSpPr>
              <p:nvPr/>
            </p:nvSpPr>
            <p:spPr bwMode="auto">
              <a:xfrm flipV="1">
                <a:off x="3141" y="7614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" name="Line 15"/>
              <p:cNvSpPr>
                <a:spLocks noChangeShapeType="1"/>
              </p:cNvSpPr>
              <p:nvPr/>
            </p:nvSpPr>
            <p:spPr bwMode="auto">
              <a:xfrm flipV="1">
                <a:off x="3321" y="7614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1" name="Rectangle 14"/>
              <p:cNvSpPr>
                <a:spLocks noChangeArrowheads="1"/>
              </p:cNvSpPr>
              <p:nvPr/>
            </p:nvSpPr>
            <p:spPr bwMode="auto">
              <a:xfrm rot="2074451">
                <a:off x="3141" y="7254"/>
                <a:ext cx="72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" name="Rectangle 13"/>
              <p:cNvSpPr>
                <a:spLocks noChangeArrowheads="1"/>
              </p:cNvSpPr>
              <p:nvPr/>
            </p:nvSpPr>
            <p:spPr bwMode="auto">
              <a:xfrm rot="2074451">
                <a:off x="2781" y="7974"/>
                <a:ext cx="72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905789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Квадрат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dirty="0"/>
              <a:t>Рекомендуюсь: я - квадрат.</a:t>
            </a:r>
          </a:p>
          <a:p>
            <a:pPr marL="0" indent="0" algn="ctr">
              <a:buNone/>
            </a:pPr>
            <a:r>
              <a:rPr lang="ru-RU" dirty="0"/>
              <a:t>Любую площадь я измерить рад.</a:t>
            </a:r>
          </a:p>
          <a:p>
            <a:pPr marL="0" indent="0" algn="ctr">
              <a:buNone/>
            </a:pPr>
            <a:r>
              <a:rPr lang="ru-RU" dirty="0"/>
              <a:t>С глубокой древности я - мера площадей,</a:t>
            </a:r>
          </a:p>
          <a:p>
            <a:pPr marL="0" indent="0" algn="ctr">
              <a:buNone/>
            </a:pPr>
            <a:r>
              <a:rPr lang="ru-RU" dirty="0"/>
              <a:t>Она в квадрате стороны моей.</a:t>
            </a:r>
          </a:p>
          <a:p>
            <a:pPr marL="0" indent="0" algn="ctr">
              <a:buNone/>
            </a:pPr>
            <a:r>
              <a:rPr lang="ru-RU" dirty="0"/>
              <a:t>Имею я четыре стороны,</a:t>
            </a:r>
          </a:p>
          <a:p>
            <a:pPr marL="0" indent="0" algn="ctr">
              <a:buNone/>
            </a:pPr>
            <a:r>
              <a:rPr lang="ru-RU" dirty="0"/>
              <a:t>И все они равны.</a:t>
            </a:r>
          </a:p>
          <a:p>
            <a:pPr marL="0" indent="0" algn="ctr">
              <a:buNone/>
            </a:pPr>
            <a:r>
              <a:rPr lang="ru-RU" dirty="0"/>
              <a:t>Но у меня притом равны диагонали,</a:t>
            </a:r>
          </a:p>
          <a:p>
            <a:pPr marL="0" indent="0" algn="ctr">
              <a:buNone/>
            </a:pPr>
            <a:r>
              <a:rPr lang="ru-RU" dirty="0"/>
              <a:t>Углы они мне делят пополам,</a:t>
            </a:r>
          </a:p>
          <a:p>
            <a:pPr marL="0" indent="0" algn="ctr">
              <a:buNone/>
            </a:pPr>
            <a:r>
              <a:rPr lang="ru-RU" dirty="0"/>
              <a:t>На части равные разбит я ими сам.</a:t>
            </a:r>
          </a:p>
          <a:p>
            <a:pPr marL="0" indent="0" algn="ctr">
              <a:buNone/>
            </a:pPr>
            <a:r>
              <a:rPr lang="ru-RU" dirty="0"/>
              <a:t>Вобрав всё важное в себя,</a:t>
            </a:r>
          </a:p>
          <a:p>
            <a:pPr marL="0" indent="0" algn="ctr">
              <a:buNone/>
            </a:pPr>
            <a:r>
              <a:rPr lang="ru-RU" dirty="0"/>
              <a:t>Фигурой знатной стал и я</a:t>
            </a:r>
            <a:r>
              <a:rPr lang="ru-RU" b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18538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Квадрат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9124214"/>
              </p:ext>
            </p:extLst>
          </p:nvPr>
        </p:nvGraphicFramePr>
        <p:xfrm>
          <a:off x="539552" y="1268760"/>
          <a:ext cx="8136904" cy="518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43965"/>
                <a:gridCol w="2396984"/>
                <a:gridCol w="2027164"/>
                <a:gridCol w="1868791"/>
              </a:tblGrid>
              <a:tr h="8151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Определение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Свойства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Признаки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Формула площади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3693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     В              С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    А                </a:t>
                      </a:r>
                      <a:r>
                        <a:rPr lang="en-US" sz="1400" dirty="0">
                          <a:effectLst/>
                        </a:rPr>
                        <a:t>D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АВС</a:t>
                      </a:r>
                      <a:r>
                        <a:rPr lang="en-US" sz="1400" dirty="0">
                          <a:effectLst/>
                        </a:rPr>
                        <a:t>D</a:t>
                      </a:r>
                      <a:r>
                        <a:rPr lang="ru-RU" sz="1400" dirty="0">
                          <a:effectLst/>
                        </a:rPr>
                        <a:t> – прямоугольник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АВ=ВС=С</a:t>
                      </a:r>
                      <a:r>
                        <a:rPr lang="en-US" sz="1400" dirty="0">
                          <a:effectLst/>
                        </a:rPr>
                        <a:t>D</a:t>
                      </a:r>
                      <a:r>
                        <a:rPr lang="ru-RU" sz="1400" dirty="0">
                          <a:effectLst/>
                        </a:rPr>
                        <a:t>=А</a:t>
                      </a:r>
                      <a:r>
                        <a:rPr lang="en-US" sz="1400" dirty="0">
                          <a:effectLst/>
                        </a:rPr>
                        <a:t>D</a:t>
                      </a:r>
                      <a:r>
                        <a:rPr lang="ru-RU" sz="1400" dirty="0">
                          <a:effectLst/>
                        </a:rPr>
                        <a:t>                                                                                                        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  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     В                 С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     А                 </a:t>
                      </a:r>
                      <a:r>
                        <a:rPr lang="en-US" sz="1400" dirty="0">
                          <a:effectLst/>
                        </a:rPr>
                        <a:t>D</a:t>
                      </a:r>
                      <a:r>
                        <a:rPr lang="ru-RU" sz="1400" dirty="0">
                          <a:effectLst/>
                        </a:rPr>
                        <a:t>  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Квадрат обладает всеми свойствами ромба и прямоугольника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АВС</a:t>
                      </a:r>
                      <a:r>
                        <a:rPr lang="en-US" sz="1400">
                          <a:effectLst/>
                        </a:rPr>
                        <a:t>D</a:t>
                      </a:r>
                      <a:r>
                        <a:rPr lang="ru-RU" sz="1400">
                          <a:effectLst/>
                        </a:rPr>
                        <a:t> –квадрат, если</a:t>
                      </a:r>
                      <a:endParaRPr lang="ru-RU" sz="1000">
                        <a:effectLst/>
                      </a:endParaRPr>
                    </a:p>
                    <a:p>
                      <a:pPr marL="159385" indent="-159385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 АВС</a:t>
                      </a:r>
                      <a:r>
                        <a:rPr lang="en-US" sz="1400">
                          <a:effectLst/>
                        </a:rPr>
                        <a:t>D</a:t>
                      </a:r>
                      <a:r>
                        <a:rPr lang="ru-RU" sz="1400">
                          <a:effectLst/>
                        </a:rPr>
                        <a:t> – прямоугольник,  АС В</a:t>
                      </a:r>
                      <a:r>
                        <a:rPr lang="en-US" sz="1400">
                          <a:effectLst/>
                        </a:rPr>
                        <a:t>D</a:t>
                      </a:r>
                      <a:endParaRPr lang="ru-RU" sz="1000">
                        <a:effectLst/>
                      </a:endParaRPr>
                    </a:p>
                    <a:p>
                      <a:pPr marL="159385" indent="-159385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marL="159385" indent="-159385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 АВС</a:t>
                      </a:r>
                      <a:r>
                        <a:rPr lang="en-US" sz="1400">
                          <a:effectLst/>
                        </a:rPr>
                        <a:t>D</a:t>
                      </a:r>
                      <a:r>
                        <a:rPr lang="ru-RU" sz="1400">
                          <a:effectLst/>
                        </a:rPr>
                        <a:t> – ромб, АС=В</a:t>
                      </a:r>
                      <a:r>
                        <a:rPr lang="en-US" sz="1400">
                          <a:effectLst/>
                        </a:rPr>
                        <a:t>D</a:t>
                      </a:r>
                      <a:endParaRPr lang="ru-RU" sz="1000">
                        <a:effectLst/>
                      </a:endParaRPr>
                    </a:p>
                    <a:p>
                      <a:pPr marL="159385" indent="-159385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marL="159385" indent="-159385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 АВС</a:t>
                      </a:r>
                      <a:r>
                        <a:rPr lang="en-US" sz="1400">
                          <a:effectLst/>
                        </a:rPr>
                        <a:t>D</a:t>
                      </a:r>
                      <a:r>
                        <a:rPr lang="ru-RU" sz="1400">
                          <a:effectLst/>
                        </a:rPr>
                        <a:t> – ромб, А = 90°</a:t>
                      </a:r>
                      <a:endParaRPr lang="ru-RU" sz="1000">
                        <a:effectLst/>
                      </a:endParaRPr>
                    </a:p>
                    <a:p>
                      <a:pPr marL="159385" indent="-159385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marL="159385" indent="-159385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4. АВС</a:t>
                      </a:r>
                      <a:r>
                        <a:rPr lang="en-US" sz="1400">
                          <a:effectLst/>
                        </a:rPr>
                        <a:t>D</a:t>
                      </a:r>
                      <a:r>
                        <a:rPr lang="ru-RU" sz="1400">
                          <a:effectLst/>
                        </a:rPr>
                        <a:t> – прямоугольник</a:t>
                      </a:r>
                      <a:endParaRPr lang="ru-RU" sz="1000">
                        <a:effectLst/>
                      </a:endParaRPr>
                    </a:p>
                    <a:p>
                      <a:pPr marL="159385" indent="-159385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АС и В</a:t>
                      </a:r>
                      <a:r>
                        <a:rPr lang="en-US" sz="1400">
                          <a:effectLst/>
                        </a:rPr>
                        <a:t>D</a:t>
                      </a:r>
                      <a:r>
                        <a:rPr lang="ru-RU" sz="1400">
                          <a:effectLst/>
                        </a:rPr>
                        <a:t> биссект-рисы его углов       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9588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 = 4 а</a:t>
                      </a:r>
                      <a:endParaRPr lang="ru-RU" sz="1000" dirty="0">
                        <a:effectLst/>
                      </a:endParaRPr>
                    </a:p>
                    <a:p>
                      <a:pPr marL="9588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marL="95885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 = a</a:t>
                      </a:r>
                      <a:r>
                        <a:rPr lang="en-US" sz="1400" baseline="30000" dirty="0">
                          <a:effectLst/>
                        </a:rPr>
                        <a:t>2</a:t>
                      </a:r>
                      <a:endParaRPr lang="ru-RU" sz="1000" dirty="0">
                        <a:effectLst/>
                      </a:endParaRPr>
                    </a:p>
                    <a:p>
                      <a:pPr marL="95885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 – </a:t>
                      </a:r>
                      <a:r>
                        <a:rPr lang="ru-RU" sz="1400" dirty="0">
                          <a:effectLst/>
                        </a:rPr>
                        <a:t>сторона квадрата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</a:t>
                      </a:r>
                      <a:r>
                        <a:rPr lang="ru-RU" sz="1400" dirty="0">
                          <a:effectLst/>
                        </a:rPr>
                        <a:t> – диагональ 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1772284"/>
              </p:ext>
            </p:extLst>
          </p:nvPr>
        </p:nvGraphicFramePr>
        <p:xfrm>
          <a:off x="7380312" y="4330305"/>
          <a:ext cx="6286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Формула" r:id="rId3" imgW="495085" imgH="418918" progId="Equation.3">
                  <p:embed/>
                </p:oleObj>
              </mc:Choice>
              <mc:Fallback>
                <p:oleObj name="Формула" r:id="rId3" imgW="495085" imgH="418918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312" y="4330305"/>
                        <a:ext cx="62865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33"/>
          <p:cNvGrpSpPr>
            <a:grpSpLocks/>
          </p:cNvGrpSpPr>
          <p:nvPr/>
        </p:nvGrpSpPr>
        <p:grpSpPr bwMode="auto">
          <a:xfrm>
            <a:off x="755576" y="2204864"/>
            <a:ext cx="838200" cy="844550"/>
            <a:chOff x="2181" y="6534"/>
            <a:chExt cx="1320" cy="1330"/>
          </a:xfrm>
        </p:grpSpPr>
        <p:grpSp>
          <p:nvGrpSpPr>
            <p:cNvPr id="11" name="Group 38"/>
            <p:cNvGrpSpPr>
              <a:grpSpLocks/>
            </p:cNvGrpSpPr>
            <p:nvPr/>
          </p:nvGrpSpPr>
          <p:grpSpPr bwMode="auto">
            <a:xfrm>
              <a:off x="2181" y="6534"/>
              <a:ext cx="1320" cy="1330"/>
              <a:chOff x="2181" y="6534"/>
              <a:chExt cx="1320" cy="1330"/>
            </a:xfrm>
          </p:grpSpPr>
          <p:sp>
            <p:nvSpPr>
              <p:cNvPr id="16" name="Rectangle 43"/>
              <p:cNvSpPr>
                <a:spLocks noChangeArrowheads="1"/>
              </p:cNvSpPr>
              <p:nvPr/>
            </p:nvSpPr>
            <p:spPr bwMode="auto">
              <a:xfrm>
                <a:off x="2301" y="6664"/>
                <a:ext cx="1080" cy="10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7" name="Line 42"/>
              <p:cNvSpPr>
                <a:spLocks noChangeShapeType="1"/>
              </p:cNvSpPr>
              <p:nvPr/>
            </p:nvSpPr>
            <p:spPr bwMode="auto">
              <a:xfrm>
                <a:off x="2181" y="7144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" name="Line 41"/>
              <p:cNvSpPr>
                <a:spLocks noChangeShapeType="1"/>
              </p:cNvSpPr>
              <p:nvPr/>
            </p:nvSpPr>
            <p:spPr bwMode="auto">
              <a:xfrm>
                <a:off x="3261" y="7144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9" name="Line 40"/>
              <p:cNvSpPr>
                <a:spLocks noChangeShapeType="1"/>
              </p:cNvSpPr>
              <p:nvPr/>
            </p:nvSpPr>
            <p:spPr bwMode="auto">
              <a:xfrm rot="-5400000">
                <a:off x="2668" y="6654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" name="Line 39"/>
              <p:cNvSpPr>
                <a:spLocks noChangeShapeType="1"/>
              </p:cNvSpPr>
              <p:nvPr/>
            </p:nvSpPr>
            <p:spPr bwMode="auto">
              <a:xfrm rot="-5400000">
                <a:off x="2781" y="7744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2" name="Rectangle 37"/>
            <p:cNvSpPr>
              <a:spLocks noChangeArrowheads="1"/>
            </p:cNvSpPr>
            <p:nvPr/>
          </p:nvSpPr>
          <p:spPr bwMode="auto">
            <a:xfrm>
              <a:off x="2301" y="7624"/>
              <a:ext cx="120" cy="1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Rectangle 36"/>
            <p:cNvSpPr>
              <a:spLocks noChangeArrowheads="1"/>
            </p:cNvSpPr>
            <p:nvPr/>
          </p:nvSpPr>
          <p:spPr bwMode="auto">
            <a:xfrm>
              <a:off x="3268" y="7614"/>
              <a:ext cx="120" cy="1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Rectangle 35"/>
            <p:cNvSpPr>
              <a:spLocks noChangeArrowheads="1"/>
            </p:cNvSpPr>
            <p:nvPr/>
          </p:nvSpPr>
          <p:spPr bwMode="auto">
            <a:xfrm>
              <a:off x="3268" y="6654"/>
              <a:ext cx="120" cy="1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Rectangle 34"/>
            <p:cNvSpPr>
              <a:spLocks noChangeArrowheads="1"/>
            </p:cNvSpPr>
            <p:nvPr/>
          </p:nvSpPr>
          <p:spPr bwMode="auto">
            <a:xfrm>
              <a:off x="2308" y="6654"/>
              <a:ext cx="120" cy="1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21" name="Group 4"/>
          <p:cNvGrpSpPr>
            <a:grpSpLocks/>
          </p:cNvGrpSpPr>
          <p:nvPr/>
        </p:nvGrpSpPr>
        <p:grpSpPr bwMode="auto">
          <a:xfrm>
            <a:off x="2555468" y="2441401"/>
            <a:ext cx="1066800" cy="1063625"/>
            <a:chOff x="3141" y="1384"/>
            <a:chExt cx="3120" cy="3120"/>
          </a:xfrm>
        </p:grpSpPr>
        <p:grpSp>
          <p:nvGrpSpPr>
            <p:cNvPr id="22" name="Group 9"/>
            <p:cNvGrpSpPr>
              <a:grpSpLocks/>
            </p:cNvGrpSpPr>
            <p:nvPr/>
          </p:nvGrpSpPr>
          <p:grpSpPr bwMode="auto">
            <a:xfrm flipH="1">
              <a:off x="3141" y="1384"/>
              <a:ext cx="3120" cy="3120"/>
              <a:chOff x="3141" y="1384"/>
              <a:chExt cx="3120" cy="3120"/>
            </a:xfrm>
          </p:grpSpPr>
          <p:grpSp>
            <p:nvGrpSpPr>
              <p:cNvPr id="27" name="Group 14"/>
              <p:cNvGrpSpPr>
                <a:grpSpLocks/>
              </p:cNvGrpSpPr>
              <p:nvPr/>
            </p:nvGrpSpPr>
            <p:grpSpPr bwMode="auto">
              <a:xfrm>
                <a:off x="3141" y="1384"/>
                <a:ext cx="3120" cy="3120"/>
                <a:chOff x="2661" y="9904"/>
                <a:chExt cx="6669" cy="6720"/>
              </a:xfrm>
            </p:grpSpPr>
            <p:grpSp>
              <p:nvGrpSpPr>
                <p:cNvPr id="32" name="Group 16"/>
                <p:cNvGrpSpPr>
                  <a:grpSpLocks/>
                </p:cNvGrpSpPr>
                <p:nvPr/>
              </p:nvGrpSpPr>
              <p:grpSpPr bwMode="auto">
                <a:xfrm>
                  <a:off x="2661" y="9904"/>
                  <a:ext cx="6669" cy="6720"/>
                  <a:chOff x="2661" y="9184"/>
                  <a:chExt cx="6669" cy="6720"/>
                </a:xfrm>
              </p:grpSpPr>
              <p:grpSp>
                <p:nvGrpSpPr>
                  <p:cNvPr id="34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661" y="9184"/>
                    <a:ext cx="6669" cy="6720"/>
                    <a:chOff x="2181" y="9184"/>
                    <a:chExt cx="6669" cy="6720"/>
                  </a:xfrm>
                </p:grpSpPr>
                <p:grpSp>
                  <p:nvGrpSpPr>
                    <p:cNvPr id="36" name="Group 21"/>
                    <p:cNvGrpSpPr>
                      <a:grpSpLocks/>
                    </p:cNvGrpSpPr>
                    <p:nvPr/>
                  </p:nvGrpSpPr>
                  <p:grpSpPr bwMode="auto">
                    <a:xfrm rot="2711367">
                      <a:off x="2156" y="9209"/>
                      <a:ext cx="6720" cy="6669"/>
                      <a:chOff x="2181" y="9184"/>
                      <a:chExt cx="6720" cy="6480"/>
                    </a:xfrm>
                  </p:grpSpPr>
                  <p:grpSp>
                    <p:nvGrpSpPr>
                      <p:cNvPr id="39" name="Group 2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181" y="9184"/>
                        <a:ext cx="6720" cy="6480"/>
                        <a:chOff x="2181" y="9184"/>
                        <a:chExt cx="6720" cy="6480"/>
                      </a:xfrm>
                    </p:grpSpPr>
                    <p:grpSp>
                      <p:nvGrpSpPr>
                        <p:cNvPr id="41" name="Group 25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181" y="9184"/>
                          <a:ext cx="6720" cy="6480"/>
                          <a:chOff x="2181" y="9184"/>
                          <a:chExt cx="6720" cy="6480"/>
                        </a:xfrm>
                      </p:grpSpPr>
                      <p:grpSp>
                        <p:nvGrpSpPr>
                          <p:cNvPr id="43" name="Group 27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181" y="9184"/>
                            <a:ext cx="6720" cy="6480"/>
                            <a:chOff x="2541" y="9544"/>
                            <a:chExt cx="7200" cy="6960"/>
                          </a:xfrm>
                        </p:grpSpPr>
                        <p:sp>
                          <p:nvSpPr>
                            <p:cNvPr id="45" name="AutoShape 30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41" y="9544"/>
                              <a:ext cx="7200" cy="6960"/>
                            </a:xfrm>
                            <a:prstGeom prst="diamond">
                              <a:avLst/>
                            </a:prstGeom>
                            <a:solidFill>
                              <a:srgbClr val="FFFFFF"/>
                            </a:solidFill>
                            <a:ln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46" name="Line 29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2541" y="13024"/>
                              <a:ext cx="7200" cy="0"/>
                            </a:xfrm>
                            <a:prstGeom prst="line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47" name="Line 28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6141" y="9544"/>
                              <a:ext cx="0" cy="6960"/>
                            </a:xfrm>
                            <a:prstGeom prst="line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ru-RU"/>
                            </a:p>
                          </p:txBody>
                        </p:sp>
                      </p:grpSp>
                      <p:sp>
                        <p:nvSpPr>
                          <p:cNvPr id="44" name="Line 26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5541" y="11771"/>
                            <a:ext cx="720" cy="0"/>
                          </a:xfrm>
                          <a:prstGeom prst="line">
                            <a:avLst/>
                          </a:prstGeom>
                          <a:noFill/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ru-RU"/>
                          </a:p>
                        </p:txBody>
                      </p:sp>
                    </p:grpSp>
                    <p:sp>
                      <p:nvSpPr>
                        <p:cNvPr id="42" name="Line 2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6261" y="11704"/>
                          <a:ext cx="0" cy="7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</p:grpSp>
                  <p:sp>
                    <p:nvSpPr>
                      <p:cNvPr id="40" name="Oval 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141" y="11224"/>
                        <a:ext cx="600" cy="600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37" name="Line 2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01" y="12544"/>
                      <a:ext cx="4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8" name="Line 1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581" y="12544"/>
                      <a:ext cx="4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35" name="Line 17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5781" y="10144"/>
                    <a:ext cx="48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sp>
              <p:nvSpPr>
                <p:cNvPr id="33" name="Line 15"/>
                <p:cNvSpPr>
                  <a:spLocks noChangeShapeType="1"/>
                </p:cNvSpPr>
                <p:nvPr/>
              </p:nvSpPr>
              <p:spPr bwMode="auto">
                <a:xfrm rot="5400000">
                  <a:off x="5901" y="15664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28" name="Line 13"/>
              <p:cNvSpPr>
                <a:spLocks noChangeShapeType="1"/>
              </p:cNvSpPr>
              <p:nvPr/>
            </p:nvSpPr>
            <p:spPr bwMode="auto">
              <a:xfrm flipV="1">
                <a:off x="3981" y="2224"/>
                <a:ext cx="12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" name="Line 12"/>
              <p:cNvSpPr>
                <a:spLocks noChangeShapeType="1"/>
              </p:cNvSpPr>
              <p:nvPr/>
            </p:nvSpPr>
            <p:spPr bwMode="auto">
              <a:xfrm flipV="1">
                <a:off x="4101" y="2344"/>
                <a:ext cx="12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" name="Line 11"/>
              <p:cNvSpPr>
                <a:spLocks noChangeShapeType="1"/>
              </p:cNvSpPr>
              <p:nvPr/>
            </p:nvSpPr>
            <p:spPr bwMode="auto">
              <a:xfrm flipV="1">
                <a:off x="5181" y="3424"/>
                <a:ext cx="12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" name="Line 10"/>
              <p:cNvSpPr>
                <a:spLocks noChangeShapeType="1"/>
              </p:cNvSpPr>
              <p:nvPr/>
            </p:nvSpPr>
            <p:spPr bwMode="auto">
              <a:xfrm flipV="1">
                <a:off x="5301" y="3544"/>
                <a:ext cx="12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3" name="Line 8"/>
            <p:cNvSpPr>
              <a:spLocks noChangeShapeType="1"/>
            </p:cNvSpPr>
            <p:nvPr/>
          </p:nvSpPr>
          <p:spPr bwMode="auto">
            <a:xfrm flipV="1">
              <a:off x="3981" y="2224"/>
              <a:ext cx="120" cy="1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Line 7"/>
            <p:cNvSpPr>
              <a:spLocks noChangeShapeType="1"/>
            </p:cNvSpPr>
            <p:nvPr/>
          </p:nvSpPr>
          <p:spPr bwMode="auto">
            <a:xfrm flipV="1">
              <a:off x="4101" y="2344"/>
              <a:ext cx="120" cy="1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Line 6"/>
            <p:cNvSpPr>
              <a:spLocks noChangeShapeType="1"/>
            </p:cNvSpPr>
            <p:nvPr/>
          </p:nvSpPr>
          <p:spPr bwMode="auto">
            <a:xfrm flipV="1">
              <a:off x="5181" y="3424"/>
              <a:ext cx="120" cy="1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Line 5"/>
            <p:cNvSpPr>
              <a:spLocks noChangeShapeType="1"/>
            </p:cNvSpPr>
            <p:nvPr/>
          </p:nvSpPr>
          <p:spPr bwMode="auto">
            <a:xfrm flipV="1">
              <a:off x="5061" y="3304"/>
              <a:ext cx="120" cy="1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476274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Природа говорит языком математики: 	буквы этого языка – математические фигуры, треугольники, четырёхугольники.</a:t>
            </a:r>
            <a:br>
              <a:rPr lang="ru-RU" sz="2400" dirty="0"/>
            </a:br>
            <a:r>
              <a:rPr lang="ru-RU" sz="2400" dirty="0"/>
              <a:t>Г. Галилей – великий итальянский физик, механик, астроном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600200"/>
            <a:ext cx="6192688" cy="5108969"/>
          </a:xfrm>
        </p:spPr>
      </p:pic>
    </p:spTree>
    <p:extLst>
      <p:ext uri="{BB962C8B-B14F-4D97-AF65-F5344CB8AC3E}">
        <p14:creationId xmlns:p14="http://schemas.microsoft.com/office/powerpoint/2010/main" val="1304685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Трапеция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А я - фигура, не похожая на всех.</a:t>
            </a:r>
          </a:p>
          <a:p>
            <a:pPr marL="0" indent="0" algn="ctr">
              <a:buNone/>
            </a:pPr>
            <a:r>
              <a:rPr lang="ru-RU" dirty="0"/>
              <a:t>Хоть я и не параллелограмм,</a:t>
            </a:r>
          </a:p>
          <a:p>
            <a:pPr marL="0" indent="0" algn="ctr">
              <a:buNone/>
            </a:pPr>
            <a:r>
              <a:rPr lang="ru-RU" dirty="0"/>
              <a:t>Но среди всех фигур мне место есть.</a:t>
            </a:r>
          </a:p>
          <a:p>
            <a:pPr marL="0" indent="0" algn="ctr">
              <a:buNone/>
            </a:pPr>
            <a:r>
              <a:rPr lang="ru-RU" dirty="0"/>
              <a:t>Ведь у меня же параллельны основанья.</a:t>
            </a:r>
          </a:p>
          <a:p>
            <a:pPr marL="0" indent="0" algn="ctr">
              <a:buNone/>
            </a:pPr>
            <a:r>
              <a:rPr lang="ru-RU" dirty="0"/>
              <a:t>Бывают стороны равны, диагонали.</a:t>
            </a:r>
          </a:p>
          <a:p>
            <a:pPr marL="0" indent="0" algn="ctr">
              <a:buNone/>
            </a:pPr>
            <a:r>
              <a:rPr lang="ru-RU" dirty="0"/>
              <a:t>Ещё углы при основании...</a:t>
            </a:r>
          </a:p>
          <a:p>
            <a:pPr marL="0" indent="0" algn="ctr">
              <a:buNone/>
            </a:pPr>
            <a:r>
              <a:rPr lang="ru-RU" dirty="0"/>
              <a:t>Тогда трапецией я равнобедренной зовусь.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82572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Трапеция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2549073"/>
              </p:ext>
            </p:extLst>
          </p:nvPr>
        </p:nvGraphicFramePr>
        <p:xfrm>
          <a:off x="539552" y="1268760"/>
          <a:ext cx="8136904" cy="518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2092"/>
                <a:gridCol w="2745426"/>
                <a:gridCol w="2035490"/>
                <a:gridCol w="1803896"/>
              </a:tblGrid>
              <a:tr h="5795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Опреде­ление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Свойства.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Признаки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Формула площади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</a:tr>
              <a:tr h="46050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     В         С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                </a:t>
                      </a:r>
                      <a:r>
                        <a:rPr lang="en-US" sz="1400" dirty="0">
                          <a:effectLst/>
                        </a:rPr>
                        <a:t>N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                 </a:t>
                      </a:r>
                      <a:r>
                        <a:rPr lang="en-US" sz="1400" dirty="0">
                          <a:effectLst/>
                        </a:rPr>
                        <a:t>D</a:t>
                      </a:r>
                      <a:endParaRPr lang="ru-RU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ВС – верхнее основание</a:t>
                      </a:r>
                      <a:endParaRPr lang="ru-RU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>
                          <a:effectLst/>
                        </a:rPr>
                        <a:t>D</a:t>
                      </a:r>
                      <a:r>
                        <a:rPr lang="ru-RU" sz="1400" dirty="0">
                          <a:effectLst/>
                        </a:rPr>
                        <a:t> – нижнее основание</a:t>
                      </a:r>
                      <a:endParaRPr lang="ru-RU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MN</a:t>
                      </a:r>
                      <a:r>
                        <a:rPr lang="ru-RU" sz="1400" dirty="0">
                          <a:effectLst/>
                        </a:rPr>
                        <a:t> – средняя линия</a:t>
                      </a:r>
                      <a:endParaRPr lang="ru-RU" sz="10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ВС ║А</a:t>
                      </a:r>
                      <a:r>
                        <a:rPr lang="en-US" sz="1400" dirty="0">
                          <a:effectLst/>
                        </a:rPr>
                        <a:t>D</a:t>
                      </a:r>
                      <a:endParaRPr lang="ru-RU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MN</a:t>
                      </a:r>
                      <a:r>
                        <a:rPr lang="ru-RU" sz="1400" dirty="0">
                          <a:effectLst/>
                        </a:rPr>
                        <a:t>║ВС ║А</a:t>
                      </a:r>
                      <a:r>
                        <a:rPr lang="en-US" sz="1400" dirty="0">
                          <a:effectLst/>
                        </a:rPr>
                        <a:t>D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 </a:t>
                      </a:r>
                      <a:r>
                        <a:rPr lang="en-US" sz="1400" dirty="0">
                          <a:effectLst/>
                        </a:rPr>
                        <a:t>MN</a:t>
                      </a:r>
                      <a:r>
                        <a:rPr lang="ru-RU" sz="1400" dirty="0">
                          <a:effectLst/>
                        </a:rPr>
                        <a:t> = ½ (ВС+А</a:t>
                      </a:r>
                      <a:r>
                        <a:rPr lang="en-US" sz="1400" dirty="0">
                          <a:effectLst/>
                        </a:rPr>
                        <a:t>D</a:t>
                      </a:r>
                      <a:r>
                        <a:rPr lang="ru-RU" sz="1400" dirty="0">
                          <a:effectLst/>
                        </a:rPr>
                        <a:t>)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(свойство средней линии трапеции)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 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marL="647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АВС</a:t>
                      </a:r>
                      <a:r>
                        <a:rPr lang="en-US" sz="1400" dirty="0">
                          <a:effectLst/>
                        </a:rPr>
                        <a:t>D</a:t>
                      </a:r>
                      <a:r>
                        <a:rPr lang="ru-RU" sz="1400" dirty="0">
                          <a:effectLst/>
                        </a:rPr>
                        <a:t> – равнобокая трапеция</a:t>
                      </a:r>
                      <a:endParaRPr lang="ru-RU" sz="1000" dirty="0">
                        <a:effectLst/>
                      </a:endParaRPr>
                    </a:p>
                    <a:p>
                      <a:pPr marL="647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АС = В</a:t>
                      </a:r>
                      <a:r>
                        <a:rPr lang="en-US" sz="1400" dirty="0">
                          <a:effectLst/>
                        </a:rPr>
                        <a:t>D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000" dirty="0">
                        <a:effectLst/>
                      </a:endParaRPr>
                    </a:p>
                    <a:p>
                      <a:pPr marL="647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А= </a:t>
                      </a:r>
                      <a:r>
                        <a:rPr lang="en-US" sz="1400" dirty="0">
                          <a:effectLst/>
                        </a:rPr>
                        <a:t>D</a:t>
                      </a:r>
                      <a:endParaRPr lang="ru-RU" sz="1000" dirty="0">
                        <a:effectLst/>
                      </a:endParaRPr>
                    </a:p>
                    <a:p>
                      <a:pPr marL="647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В= С</a:t>
                      </a:r>
                      <a:endParaRPr lang="ru-RU" sz="1000" dirty="0">
                        <a:effectLst/>
                      </a:endParaRPr>
                    </a:p>
                    <a:p>
                      <a:pPr marL="64770"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marL="6477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 В                   С</a:t>
                      </a:r>
                      <a:endParaRPr lang="ru-RU" sz="1000" dirty="0">
                        <a:effectLst/>
                      </a:endParaRPr>
                    </a:p>
                    <a:p>
                      <a:pPr marL="6477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marL="6477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marL="6477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marL="64770"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/>
                      </a:r>
                      <a:br>
                        <a:rPr lang="ru-RU" sz="10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         А                          Д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Теорема Фалеса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/>
                      </a:r>
                      <a:br>
                        <a:rPr lang="ru-RU" sz="10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>Если ОА</a:t>
                      </a:r>
                      <a:r>
                        <a:rPr lang="ru-RU" sz="1400" baseline="-25000" dirty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=А</a:t>
                      </a:r>
                      <a:r>
                        <a:rPr lang="ru-RU" sz="1400" baseline="-25000" dirty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ru-RU" sz="1400" baseline="-25000" dirty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=А</a:t>
                      </a:r>
                      <a:r>
                        <a:rPr lang="ru-RU" sz="1400" baseline="-25000" dirty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ru-RU" sz="1400" baseline="-25000" dirty="0">
                          <a:effectLst/>
                        </a:rPr>
                        <a:t>3</a:t>
                      </a:r>
                      <a:r>
                        <a:rPr lang="ru-RU" sz="1400" dirty="0">
                          <a:effectLst/>
                        </a:rPr>
                        <a:t> и  А</a:t>
                      </a:r>
                      <a:r>
                        <a:rPr lang="ru-RU" sz="1400" baseline="-25000" dirty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В</a:t>
                      </a:r>
                      <a:r>
                        <a:rPr lang="ru-RU" sz="1400" baseline="-25000" dirty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║ А</a:t>
                      </a:r>
                      <a:r>
                        <a:rPr lang="ru-RU" sz="1400" baseline="-25000" dirty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В</a:t>
                      </a:r>
                      <a:r>
                        <a:rPr lang="ru-RU" sz="1400" baseline="-25000" dirty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║ А</a:t>
                      </a:r>
                      <a:r>
                        <a:rPr lang="ru-RU" sz="1400" baseline="-25000" dirty="0">
                          <a:effectLst/>
                        </a:rPr>
                        <a:t>3</a:t>
                      </a:r>
                      <a:r>
                        <a:rPr lang="ru-RU" sz="1400" dirty="0">
                          <a:effectLst/>
                        </a:rPr>
                        <a:t>В</a:t>
                      </a:r>
                      <a:r>
                        <a:rPr lang="ru-RU" sz="1400" baseline="-25000" dirty="0">
                          <a:effectLst/>
                        </a:rPr>
                        <a:t>3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то ОВ</a:t>
                      </a:r>
                      <a:r>
                        <a:rPr lang="ru-RU" sz="1400" baseline="-25000" dirty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=В</a:t>
                      </a:r>
                      <a:r>
                        <a:rPr lang="ru-RU" sz="1400" baseline="-25000" dirty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В</a:t>
                      </a:r>
                      <a:r>
                        <a:rPr lang="ru-RU" sz="1400" baseline="-25000" dirty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=В</a:t>
                      </a:r>
                      <a:r>
                        <a:rPr lang="ru-RU" sz="1400" baseline="-25000" dirty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В</a:t>
                      </a:r>
                      <a:r>
                        <a:rPr lang="ru-RU" sz="1400" baseline="-25000" dirty="0">
                          <a:effectLst/>
                        </a:rPr>
                        <a:t>3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</a:endParaRPr>
                    </a:p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где </a:t>
                      </a:r>
                      <a:r>
                        <a:rPr lang="en-US" sz="1400" dirty="0">
                          <a:effectLst/>
                        </a:rPr>
                        <a:t>a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en-US" sz="1400" dirty="0">
                          <a:effectLst/>
                        </a:rPr>
                        <a:t>b </a:t>
                      </a:r>
                      <a:r>
                        <a:rPr lang="ru-RU" sz="1400" dirty="0">
                          <a:effectLst/>
                        </a:rPr>
                        <a:t>- ос­нования,</a:t>
                      </a:r>
                      <a:endParaRPr lang="ru-RU" sz="1000" dirty="0">
                        <a:effectLst/>
                      </a:endParaRPr>
                    </a:p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h</a:t>
                      </a:r>
                      <a:r>
                        <a:rPr lang="ru-RU" sz="1400" dirty="0">
                          <a:effectLst/>
                        </a:rPr>
                        <a:t> - высота;</a:t>
                      </a:r>
                      <a:endParaRPr lang="ru-RU" sz="1000" dirty="0">
                        <a:effectLst/>
                      </a:endParaRPr>
                    </a:p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</a:t>
                      </a:r>
                      <a:r>
                        <a:rPr lang="ru-RU" sz="1400" dirty="0">
                          <a:effectLst/>
                        </a:rPr>
                        <a:t> = </a:t>
                      </a:r>
                      <a:r>
                        <a:rPr lang="en-US" sz="1400" dirty="0" err="1">
                          <a:effectLst/>
                        </a:rPr>
                        <a:t>mh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endParaRPr lang="ru-RU" sz="1000" dirty="0">
                        <a:effectLst/>
                      </a:endParaRPr>
                    </a:p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где т - средняя</a:t>
                      </a:r>
                      <a:endParaRPr lang="ru-RU" sz="1000" dirty="0">
                        <a:effectLst/>
                      </a:endParaRPr>
                    </a:p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линия,</a:t>
                      </a:r>
                      <a:endParaRPr lang="ru-RU" sz="1000" dirty="0">
                        <a:effectLst/>
                      </a:endParaRPr>
                    </a:p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 </a:t>
                      </a:r>
                      <a:r>
                        <a:rPr lang="ru-RU" sz="1400" dirty="0">
                          <a:effectLst/>
                        </a:rPr>
                        <a:t>- высота.   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6945360"/>
              </p:ext>
            </p:extLst>
          </p:nvPr>
        </p:nvGraphicFramePr>
        <p:xfrm>
          <a:off x="3386138" y="4642670"/>
          <a:ext cx="161925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Формула" r:id="rId3" imgW="164957" imgH="152268" progId="Equation.3">
                  <p:embed/>
                </p:oleObj>
              </mc:Choice>
              <mc:Fallback>
                <p:oleObj name="Формула" r:id="rId3" imgW="164957" imgH="152268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6138" y="4642670"/>
                        <a:ext cx="161925" cy="15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9063139"/>
              </p:ext>
            </p:extLst>
          </p:nvPr>
        </p:nvGraphicFramePr>
        <p:xfrm>
          <a:off x="3209472" y="4896319"/>
          <a:ext cx="161925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Формула" r:id="rId5" imgW="164957" imgH="152268" progId="Equation.3">
                  <p:embed/>
                </p:oleObj>
              </mc:Choice>
              <mc:Fallback>
                <p:oleObj name="Формула" r:id="rId5" imgW="164957" imgH="152268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472" y="4896319"/>
                        <a:ext cx="161925" cy="15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0139737"/>
              </p:ext>
            </p:extLst>
          </p:nvPr>
        </p:nvGraphicFramePr>
        <p:xfrm>
          <a:off x="3481388" y="4890637"/>
          <a:ext cx="161925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Формула" r:id="rId7" imgW="164957" imgH="152268" progId="Equation.3">
                  <p:embed/>
                </p:oleObj>
              </mc:Choice>
              <mc:Fallback>
                <p:oleObj name="Формула" r:id="rId7" imgW="164957" imgH="152268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1388" y="4890637"/>
                        <a:ext cx="161925" cy="15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78338"/>
              </p:ext>
            </p:extLst>
          </p:nvPr>
        </p:nvGraphicFramePr>
        <p:xfrm>
          <a:off x="3814763" y="4890637"/>
          <a:ext cx="161925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Формула" r:id="rId8" imgW="164957" imgH="152268" progId="Equation.3">
                  <p:embed/>
                </p:oleObj>
              </mc:Choice>
              <mc:Fallback>
                <p:oleObj name="Формула" r:id="rId8" imgW="164957" imgH="152268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4763" y="4890637"/>
                        <a:ext cx="161925" cy="15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9007379"/>
              </p:ext>
            </p:extLst>
          </p:nvPr>
        </p:nvGraphicFramePr>
        <p:xfrm>
          <a:off x="7308304" y="3789040"/>
          <a:ext cx="7620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Формула" r:id="rId9" imgW="761669" imgH="393529" progId="Equation.3">
                  <p:embed/>
                </p:oleObj>
              </mc:Choice>
              <mc:Fallback>
                <p:oleObj name="Формула" r:id="rId9" imgW="761669" imgH="393529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304" y="3789040"/>
                        <a:ext cx="7620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59" name="Picture 15" descr="Трапеция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0" y="2249488"/>
            <a:ext cx="1138238" cy="56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8" name="Picture 14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53" t="38878" r="22183" b="23573"/>
          <a:stretch>
            <a:fillRect/>
          </a:stretch>
        </p:blipFill>
        <p:spPr bwMode="auto">
          <a:xfrm>
            <a:off x="2700338" y="2432050"/>
            <a:ext cx="1371600" cy="77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4"/>
          <p:cNvGrpSpPr>
            <a:grpSpLocks/>
          </p:cNvGrpSpPr>
          <p:nvPr/>
        </p:nvGrpSpPr>
        <p:grpSpPr bwMode="auto">
          <a:xfrm flipH="1">
            <a:off x="3128963" y="4581128"/>
            <a:ext cx="1028700" cy="571500"/>
            <a:chOff x="261" y="4014"/>
            <a:chExt cx="9720" cy="5940"/>
          </a:xfrm>
        </p:grpSpPr>
        <p:grpSp>
          <p:nvGrpSpPr>
            <p:cNvPr id="11" name="Group 7"/>
            <p:cNvGrpSpPr>
              <a:grpSpLocks/>
            </p:cNvGrpSpPr>
            <p:nvPr/>
          </p:nvGrpSpPr>
          <p:grpSpPr bwMode="auto">
            <a:xfrm>
              <a:off x="261" y="4014"/>
              <a:ext cx="9720" cy="5940"/>
              <a:chOff x="5121" y="8691"/>
              <a:chExt cx="2160" cy="1335"/>
            </a:xfrm>
          </p:grpSpPr>
          <p:pic>
            <p:nvPicPr>
              <p:cNvPr id="6153" name="Picture 9" descr="виды трапеций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9558" t="53847"/>
              <a:stretch>
                <a:fillRect/>
              </a:stretch>
            </p:blipFill>
            <p:spPr bwMode="auto">
              <a:xfrm>
                <a:off x="5121" y="8691"/>
                <a:ext cx="2160" cy="13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5841" y="9054"/>
                <a:ext cx="900" cy="7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8901" y="8874"/>
              <a:ext cx="90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Rectangle 5"/>
            <p:cNvSpPr>
              <a:spLocks noChangeArrowheads="1"/>
            </p:cNvSpPr>
            <p:nvPr/>
          </p:nvSpPr>
          <p:spPr bwMode="auto">
            <a:xfrm>
              <a:off x="8901" y="4194"/>
              <a:ext cx="90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53" t="40749" r="25911" b="28789"/>
          <a:stretch>
            <a:fillRect/>
          </a:stretch>
        </p:blipFill>
        <p:spPr bwMode="auto">
          <a:xfrm>
            <a:off x="5076056" y="2270517"/>
            <a:ext cx="1455737" cy="849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Oval 2"/>
          <p:cNvSpPr>
            <a:spLocks noChangeArrowheads="1"/>
          </p:cNvSpPr>
          <p:nvPr/>
        </p:nvSpPr>
        <p:spPr bwMode="auto">
          <a:xfrm flipH="1" flipV="1">
            <a:off x="5068401" y="2270517"/>
            <a:ext cx="88106" cy="12233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8684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Заключение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dirty="0"/>
              <a:t>Мир геометрических знаний богат, увлекателен и разнообразен. Геометрия любит трудолюбивых и вознаграждает их, развивая ум, обогащая всякого геометрическими знаниями.</a:t>
            </a:r>
          </a:p>
          <a:p>
            <a:pPr marL="0" indent="0" algn="ctr">
              <a:buNone/>
            </a:pPr>
            <a:r>
              <a:rPr lang="ru-RU" dirty="0"/>
              <a:t>При изучении курса математики 1-6 класса мы знакомимся с некоторыми видами четырёхугольников, в 7-9 классах глубоко рассматриваем классификацию четырёхугольников; их свойства, признаки, нахождение площадей. Этот  проект систематизировал знания по теме «Четырехугольники».  </a:t>
            </a:r>
          </a:p>
          <a:p>
            <a:pPr marL="0" indent="0" algn="ctr">
              <a:buNone/>
            </a:pPr>
            <a:r>
              <a:rPr lang="ru-RU" dirty="0"/>
              <a:t> 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555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Немного из истории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dirty="0"/>
              <a:t>Термин «ПАРАЛЛЕЛОГРАММ» греческого происхождения был выведен Евклидом. Понятие параллелограмма и некоторые его свойства были известны ещё пифагорейцам.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В </a:t>
            </a:r>
            <a:r>
              <a:rPr lang="ru-RU" dirty="0"/>
              <a:t>«Началах» Евклида доказывается теорема о том, что в параллелограмме противоположные стороны равны и противоположные углы равны, а диагональ разделяет его пополам. Евклид не упоминает о том, что точка пересечения диагоналей делит их пополам. Он не рассматривает ни прямоугольника, ни ромба. Полная теория параллелограммов была разработана к концу средних веков и появилась в учебниках лишь в </a:t>
            </a:r>
            <a:r>
              <a:rPr lang="en-US" dirty="0"/>
              <a:t>XVII</a:t>
            </a:r>
            <a:r>
              <a:rPr lang="ru-RU" dirty="0"/>
              <a:t> веке. Все теоремы о параллелограммах основываются непосредственно или косвенно на аксиоме параллельности Евклида.</a:t>
            </a:r>
          </a:p>
        </p:txBody>
      </p:sp>
    </p:spTree>
    <p:extLst>
      <p:ext uri="{BB962C8B-B14F-4D97-AF65-F5344CB8AC3E}">
        <p14:creationId xmlns:p14="http://schemas.microsoft.com/office/powerpoint/2010/main" val="3168018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Немного из истории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dirty="0"/>
              <a:t>«ТРАПЕЦИЯ» - слово греческое, означавшее в древности «столик» (по-гречески «</a:t>
            </a:r>
            <a:r>
              <a:rPr lang="ru-RU" dirty="0" err="1"/>
              <a:t>трапедзион</a:t>
            </a:r>
            <a:r>
              <a:rPr lang="ru-RU" dirty="0"/>
              <a:t>», что означает столик «обеденный столик»). В «Началах» термин «трапеция» применяется не в современном, а в другом смысле: любой четырёхугольник (не параллелограмм). «Трапеция» в нашем смысле встречается впервые у древнегреческого математика </a:t>
            </a:r>
            <a:r>
              <a:rPr lang="ru-RU" dirty="0" err="1"/>
              <a:t>Посидония</a:t>
            </a:r>
            <a:r>
              <a:rPr lang="ru-RU" dirty="0"/>
              <a:t>. Лишь в </a:t>
            </a:r>
            <a:r>
              <a:rPr lang="en-US" dirty="0"/>
              <a:t>XVIII</a:t>
            </a:r>
            <a:r>
              <a:rPr lang="ru-RU" dirty="0"/>
              <a:t> веке это слово приобретает современный смысл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/>
              <a:t>Предположение о том, что средняя линия трапеции равна полу сумме её оснований, было известно древним египтянам, оно содержится в папирусе </a:t>
            </a:r>
            <a:r>
              <a:rPr lang="ru-RU" dirty="0" err="1"/>
              <a:t>Ахмеса</a:t>
            </a:r>
            <a:r>
              <a:rPr lang="ru-RU" dirty="0"/>
              <a:t> и фигурирует в виде </a:t>
            </a:r>
            <a:r>
              <a:rPr lang="ru-RU" dirty="0" err="1"/>
              <a:t>инскрипции</a:t>
            </a:r>
            <a:r>
              <a:rPr lang="ru-RU" dirty="0"/>
              <a:t> на стенах храма </a:t>
            </a:r>
            <a:r>
              <a:rPr lang="ru-RU" dirty="0" err="1"/>
              <a:t>Эдфу</a:t>
            </a:r>
            <a:r>
              <a:rPr lang="ru-RU" dirty="0"/>
              <a:t> в Верхнем Египте. Это предложение было также известно вавилонским землемерам, оно содержится и в трудах Герона Александрийского.</a:t>
            </a:r>
          </a:p>
        </p:txBody>
      </p:sp>
    </p:spTree>
    <p:extLst>
      <p:ext uri="{BB962C8B-B14F-4D97-AF65-F5344CB8AC3E}">
        <p14:creationId xmlns:p14="http://schemas.microsoft.com/office/powerpoint/2010/main" val="45471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Немного из истории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/>
              <a:t>Термин «КВАДРАТ» происходит от латинского «</a:t>
            </a:r>
            <a:r>
              <a:rPr lang="ru-RU" sz="2400" dirty="0" err="1"/>
              <a:t>квадратум</a:t>
            </a:r>
            <a:r>
              <a:rPr lang="ru-RU" sz="2400" dirty="0"/>
              <a:t>» («Квадрате» - сделать четырёхугольным). Первый четырёхугольник, с которым познакомилась геометрия, был квадрат</a:t>
            </a:r>
            <a:r>
              <a:rPr lang="ru-RU" sz="2400" dirty="0" smtClean="0"/>
              <a:t>.</a:t>
            </a:r>
          </a:p>
          <a:p>
            <a:pPr marL="0" indent="0" algn="ctr">
              <a:buNone/>
            </a:pP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961" y="3140968"/>
            <a:ext cx="4234273" cy="3528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258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Немного из истории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dirty="0"/>
              <a:t>Вычислением площадей фигур занимались ещё в древности. Примерно 4-5 тыс. лет назад вавилоняне умели определять площадь прямоугольника и трапеции в квадратных единицах. Квадрат издавна служил эталоном при измерении площадей благодаря многим своим замечательным свойствам: равные стороны, равные и прямые углы, симметричность и общее совершенство формы. А в древнем Китае мерой площади был прямоугольник.</a:t>
            </a:r>
          </a:p>
        </p:txBody>
      </p:sp>
    </p:spTree>
    <p:extLst>
      <p:ext uri="{BB962C8B-B14F-4D97-AF65-F5344CB8AC3E}">
        <p14:creationId xmlns:p14="http://schemas.microsoft.com/office/powerpoint/2010/main" val="1004821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Немного из истории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dirty="0"/>
              <a:t>Древние египтяне 4000 лет назад пользовались почти теми же приемами, что и мы, для измерения площади прямоугольника и трапеции: для трапеций сумма параллельных сторон делилась пополам и умножалась на высоту. Для вычисления площади четырёхугольника со сторонами а, </a:t>
            </a:r>
            <a:r>
              <a:rPr lang="en-US" dirty="0"/>
              <a:t>b</a:t>
            </a:r>
            <a:r>
              <a:rPr lang="ru-RU" dirty="0"/>
              <a:t>, с, </a:t>
            </a:r>
            <a:r>
              <a:rPr lang="en-US" dirty="0"/>
              <a:t>d</a:t>
            </a:r>
            <a:r>
              <a:rPr lang="ru-RU" dirty="0"/>
              <a:t> (рис.1) применялась формула , т.е. умножались полу суммы противоположных сторон. Эта формула верна только для прямоугольника. С её помощью можно вычислить приближённо площадь таких четырёхугольников, у которых углы близки к прямым.</a:t>
            </a:r>
          </a:p>
        </p:txBody>
      </p:sp>
    </p:spTree>
    <p:extLst>
      <p:ext uri="{BB962C8B-B14F-4D97-AF65-F5344CB8AC3E}">
        <p14:creationId xmlns:p14="http://schemas.microsoft.com/office/powerpoint/2010/main" val="2435619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Немного из истории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dirty="0"/>
              <a:t>В своих «Началах» Евклид не употреблял слово «площадь», так как он под самим словом «фигура» понимал часть плоскости, ограниченную той или иной замкнутой линией. Евклид не выражал результат измерения площади числом, а сравнивал площади разных фигур между собой.</a:t>
            </a:r>
          </a:p>
          <a:p>
            <a:pPr marL="0" indent="0" algn="ctr">
              <a:buNone/>
            </a:pPr>
            <a:r>
              <a:rPr lang="ru-RU" dirty="0"/>
              <a:t>Слово «РОМБ», как и параллелограмм, греческого происхождения, оно означает вращающееся тело. В «Началах» Евклида термин «ромб» встречается только один раз в определениях, свойства ромба вообще не изучаются. Ромб также имел смысл бубна, который в древности был не круглым, а четырёхугольным.</a:t>
            </a:r>
          </a:p>
        </p:txBody>
      </p:sp>
    </p:spTree>
    <p:extLst>
      <p:ext uri="{BB962C8B-B14F-4D97-AF65-F5344CB8AC3E}">
        <p14:creationId xmlns:p14="http://schemas.microsoft.com/office/powerpoint/2010/main" val="334043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Цель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Провести классификацию четырехугольников, систематизировать знания по изучаемой теме «Четырехугольники»; разобрать модели-схемы, отвечающие теме; уметь применить теоретические знания в решении практических и занимательных задач; активизировать познавательную деятельность и интерес к геометрии.</a:t>
            </a:r>
          </a:p>
        </p:txBody>
      </p:sp>
    </p:spTree>
    <p:extLst>
      <p:ext uri="{BB962C8B-B14F-4D97-AF65-F5344CB8AC3E}">
        <p14:creationId xmlns:p14="http://schemas.microsoft.com/office/powerpoint/2010/main" val="20272101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1099</Words>
  <Application>Microsoft Office PowerPoint</Application>
  <PresentationFormat>Экран (4:3)</PresentationFormat>
  <Paragraphs>301</Paragraphs>
  <Slides>22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Тема Office</vt:lpstr>
      <vt:lpstr>Microsoft Equation 3.0</vt:lpstr>
      <vt:lpstr>Проект по геометрии  на тему: «Мир четырёхугольников»</vt:lpstr>
      <vt:lpstr>Природа говорит языком математики:  буквы этого языка – математические фигуры, треугольники, четырёхугольники. Г. Галилей – великий итальянский физик, механик, астроном</vt:lpstr>
      <vt:lpstr>Немного из истории</vt:lpstr>
      <vt:lpstr>Немного из истории</vt:lpstr>
      <vt:lpstr>Немного из истории</vt:lpstr>
      <vt:lpstr>Немного из истории</vt:lpstr>
      <vt:lpstr>Немного из истории</vt:lpstr>
      <vt:lpstr>Немного из истории</vt:lpstr>
      <vt:lpstr>Цель проекта</vt:lpstr>
      <vt:lpstr>Генеалогическое древо четырёхугольников</vt:lpstr>
      <vt:lpstr>Таблица классификации четырёхугольников</vt:lpstr>
      <vt:lpstr>Параллелограмм</vt:lpstr>
      <vt:lpstr>Параллелограмм</vt:lpstr>
      <vt:lpstr>Ромб</vt:lpstr>
      <vt:lpstr>Ромб</vt:lpstr>
      <vt:lpstr>Прямоугольник</vt:lpstr>
      <vt:lpstr>Прямоугольник</vt:lpstr>
      <vt:lpstr>Квадрат</vt:lpstr>
      <vt:lpstr>Квадрат</vt:lpstr>
      <vt:lpstr>Трапеция</vt:lpstr>
      <vt:lpstr>Трапеция</vt:lpstr>
      <vt:lpstr>Заключение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по геометрии  на тему: «Мир четырёхугольников»</dc:title>
  <dc:creator>Tamara Dekker</dc:creator>
  <cp:lastModifiedBy>Tamara Dekker</cp:lastModifiedBy>
  <cp:revision>6</cp:revision>
  <dcterms:created xsi:type="dcterms:W3CDTF">2023-03-22T17:51:30Z</dcterms:created>
  <dcterms:modified xsi:type="dcterms:W3CDTF">2023-03-23T12:04:02Z</dcterms:modified>
</cp:coreProperties>
</file>