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1"/>
  </p:notesMasterIdLst>
  <p:sldIdLst>
    <p:sldId id="277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A004F-587A-49E3-BFB8-841F1762F0C0}" v="433" dt="2023-03-23T08:59:54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C4FC-6329-4D0D-B75A-C68B726BC48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BE950-75A6-4180-9A32-4207999D3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0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BE950-75A6-4180-9A32-4207999D36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0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131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68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051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0069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59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71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095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58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22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38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126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14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21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007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39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34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73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F7C3A7-D6F6-4D38-A7C3-B72967BB81A6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3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93EE3-F6F2-ECFF-4744-656FB70D18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C6F55-094C-C06B-E2C4-CE6EFDFCC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076" y="2111618"/>
            <a:ext cx="6435865" cy="1828801"/>
          </a:xfrm>
        </p:spPr>
        <p:txBody>
          <a:bodyPr>
            <a:normAutofit/>
          </a:bodyPr>
          <a:lstStyle/>
          <a:p>
            <a:r>
              <a:rPr lang="ru-RU" dirty="0"/>
              <a:t>Мир четырёхугольников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34932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4F7BE-7A7F-7907-721A-F56ECC6D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10517" cy="1117600"/>
          </a:xfrm>
        </p:spPr>
        <p:txBody>
          <a:bodyPr>
            <a:normAutofit/>
          </a:bodyPr>
          <a:lstStyle/>
          <a:p>
            <a:r>
              <a:rPr lang="ru-RU"/>
              <a:t>Трапеция</a:t>
            </a: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131B0821-E3C0-26C2-0A7C-B81539DA9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0"/>
            <a:ext cx="5910517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4E46FB"/>
              </a:buClr>
            </a:pPr>
            <a:r>
              <a:rPr lang="ru-RU" sz="1600"/>
              <a:t>Трапеция – это четырехугольник, у которого две стороны параллельны, а две другие нет. Стороны, которые параллельны друг другу называются основаниями, другие две стороны называются боковыми сторонами.</a:t>
            </a:r>
          </a:p>
          <a:p>
            <a:pPr>
              <a:lnSpc>
                <a:spcPct val="90000"/>
              </a:lnSpc>
              <a:buClr>
                <a:srgbClr val="4E46FB"/>
              </a:buClr>
            </a:pPr>
            <a:r>
              <a:rPr lang="ru-RU" sz="1600"/>
              <a:t>BC  и  AD  – основания,  AB  и  CD  – боковые стороны трапеции  ABCD.</a:t>
            </a:r>
          </a:p>
          <a:p>
            <a:pPr>
              <a:lnSpc>
                <a:spcPct val="90000"/>
              </a:lnSpc>
              <a:buClr>
                <a:srgbClr val="4E46FB"/>
              </a:buClr>
            </a:pPr>
            <a:r>
              <a:rPr lang="ru-RU" sz="1600"/>
              <a:t>Свойства трапеции:</a:t>
            </a:r>
          </a:p>
          <a:p>
            <a:pPr marL="36900" indent="0">
              <a:lnSpc>
                <a:spcPct val="90000"/>
              </a:lnSpc>
              <a:buClr>
                <a:srgbClr val="4E46FB"/>
              </a:buClr>
              <a:buNone/>
            </a:pPr>
            <a:r>
              <a:rPr lang="ru-RU" sz="1600"/>
              <a:t>сумма углов, прилежащих к боковой стороне, равна  180°.</a:t>
            </a:r>
          </a:p>
          <a:p>
            <a:pPr marL="36900" indent="0">
              <a:lnSpc>
                <a:spcPct val="90000"/>
              </a:lnSpc>
              <a:buClr>
                <a:srgbClr val="4E46FB"/>
              </a:buClr>
              <a:buNone/>
            </a:pPr>
            <a:r>
              <a:rPr lang="ru-RU" sz="1600"/>
              <a:t>∠A+∠B=180°</a:t>
            </a:r>
          </a:p>
          <a:p>
            <a:pPr marL="36900" indent="0">
              <a:lnSpc>
                <a:spcPct val="90000"/>
              </a:lnSpc>
              <a:buClr>
                <a:srgbClr val="4E46FB"/>
              </a:buClr>
              <a:buNone/>
            </a:pPr>
            <a:r>
              <a:rPr lang="ru-RU" sz="1600"/>
              <a:t>∠C+∠D=180°</a:t>
            </a:r>
          </a:p>
          <a:p>
            <a:pPr>
              <a:lnSpc>
                <a:spcPct val="90000"/>
              </a:lnSpc>
              <a:buClr>
                <a:srgbClr val="4E46FB"/>
              </a:buClr>
            </a:pPr>
            <a:r>
              <a:rPr lang="ru-RU" sz="1600"/>
              <a:t>Средняя линия трапеции – отрезок, соединяющий середины боковых сторон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FEB31415-7BF1-4297-867D-3EA440C99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2162" y="965196"/>
            <a:ext cx="3685394" cy="4971787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2F1B4-6BB6-85C9-4205-EFD93AD2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453" y="1126064"/>
            <a:ext cx="3190472" cy="22445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96CC1B-9BF2-B38B-8807-1F4E75CF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808" y="3531522"/>
            <a:ext cx="2673763" cy="22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2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DE55F-9079-B3EB-5393-E75C0364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10517" cy="1117600"/>
          </a:xfrm>
        </p:spPr>
        <p:txBody>
          <a:bodyPr>
            <a:normAutofit/>
          </a:bodyPr>
          <a:lstStyle/>
          <a:p>
            <a:r>
              <a:rPr lang="ru-RU" dirty="0"/>
              <a:t>Виды трапеций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BAF4C-A7FF-C4D9-7CD1-B16F758E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4583"/>
            <a:ext cx="5910517" cy="3962400"/>
          </a:xfrm>
        </p:spPr>
        <p:txBody>
          <a:bodyPr>
            <a:normAutofit/>
          </a:bodyPr>
          <a:lstStyle/>
          <a:p>
            <a:r>
              <a:rPr lang="ru-RU" dirty="0"/>
              <a:t>Прямоугольная трапеция – трапеция, у которой два угла прямые.</a:t>
            </a:r>
          </a:p>
          <a:p>
            <a:r>
              <a:rPr lang="ru-RU" dirty="0"/>
              <a:t>Равнобедренная трапеция – трапеция, у которой боковые стороны равны.</a:t>
            </a:r>
          </a:p>
          <a:p>
            <a:r>
              <a:rPr lang="ru-RU" dirty="0"/>
              <a:t>Свойство равнобокой трапеции:</a:t>
            </a:r>
          </a:p>
          <a:p>
            <a:pPr marL="36900" indent="0">
              <a:buNone/>
            </a:pPr>
            <a:r>
              <a:rPr lang="ru-RU" dirty="0"/>
              <a:t> углы при основании равны.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FEB31415-7BF1-4297-867D-3EA440C99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2162" y="965196"/>
            <a:ext cx="3685394" cy="4971787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C14E8-6245-2371-2C6E-1C00ADA3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63" y="1177125"/>
            <a:ext cx="3397653" cy="21424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3962D-5E10-242A-6C3D-26F32BECC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863" y="3554423"/>
            <a:ext cx="3397653" cy="22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71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4D22F-B93D-ECAD-55EA-AB1288BE3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904" b="88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21B16-A077-6144-41DF-764FA240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232" y="2315549"/>
            <a:ext cx="5558763" cy="2745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800">
                <a:solidFill>
                  <a:schemeClr val="tx1"/>
                </a:solidFill>
              </a:rPr>
              <a:t>Что произойдёт, если четырёхугольник исчезнут из природы и техники? </a:t>
            </a:r>
            <a:br>
              <a:rPr lang="ru-RU" sz="3800">
                <a:solidFill>
                  <a:schemeClr val="tx1"/>
                </a:solidFill>
              </a:rPr>
            </a:br>
            <a:endParaRPr lang="ru-RU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7991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54E4-0E7C-8C67-4B58-6375FEAA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127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/>
              <a:t>Параллелограммы используют широко.</a:t>
            </a:r>
            <a:br>
              <a:rPr lang="ru-RU" sz="2800"/>
            </a:b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95155-F67A-CA57-0869-9175A094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2235"/>
            <a:ext cx="6003053" cy="381896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Clr>
                <a:srgbClr val="A2A551"/>
              </a:buClr>
            </a:pPr>
            <a:r>
              <a:rPr lang="ru-RU" sz="1600" dirty="0"/>
              <a:t>•	В технике – это рамы велосипедов, мотоциклов, где для жёсткости проведена диагональ.</a:t>
            </a:r>
          </a:p>
          <a:p>
            <a:pPr>
              <a:lnSpc>
                <a:spcPct val="90000"/>
              </a:lnSpc>
              <a:buClr>
                <a:srgbClr val="A2A551"/>
              </a:buClr>
            </a:pPr>
            <a:r>
              <a:rPr lang="ru-RU" sz="1600" dirty="0"/>
              <a:t>•	В орнаментах.</a:t>
            </a:r>
          </a:p>
          <a:p>
            <a:pPr>
              <a:lnSpc>
                <a:spcPct val="90000"/>
              </a:lnSpc>
              <a:buClr>
                <a:srgbClr val="A2A551"/>
              </a:buClr>
            </a:pPr>
            <a:r>
              <a:rPr lang="ru-RU" sz="1600" dirty="0"/>
              <a:t>•	В физике применяют параллелограмм при изучении сил, при нахождении равнодействующей силы.</a:t>
            </a:r>
          </a:p>
          <a:p>
            <a:pPr>
              <a:lnSpc>
                <a:spcPct val="90000"/>
              </a:lnSpc>
              <a:buClr>
                <a:srgbClr val="A2A551"/>
              </a:buClr>
            </a:pPr>
            <a:r>
              <a:rPr lang="ru-RU" sz="1600" dirty="0"/>
              <a:t>•	Во флагах некоторых стран: Флаг Удмуртии Солярный знак. Солярные знаки, по преданию  - это традиционный оберег, символизирующий возрождение и защиту от бед</a:t>
            </a:r>
          </a:p>
          <a:p>
            <a:pPr>
              <a:lnSpc>
                <a:spcPct val="90000"/>
              </a:lnSpc>
              <a:buClr>
                <a:srgbClr val="A2A551"/>
              </a:buClr>
            </a:pPr>
            <a:r>
              <a:rPr lang="ru-RU" sz="1600" dirty="0"/>
              <a:t>•	В математике: свойство подвижности параллелограмма часто используется на практике. Так, шарнирный параллелограмм применяется, например, для проведения параллельных прямых на различных расстояниях друг от друга.</a:t>
            </a:r>
          </a:p>
          <a:p>
            <a:pPr marL="36900" indent="0">
              <a:lnSpc>
                <a:spcPct val="90000"/>
              </a:lnSpc>
              <a:buClr>
                <a:srgbClr val="A2A551"/>
              </a:buClr>
              <a:buNone/>
            </a:pPr>
            <a:endParaRPr lang="ru-RU" sz="1600" dirty="0"/>
          </a:p>
          <a:p>
            <a:pPr>
              <a:lnSpc>
                <a:spcPct val="90000"/>
              </a:lnSpc>
              <a:buClr>
                <a:srgbClr val="A2A551"/>
              </a:buClr>
            </a:pPr>
            <a:endParaRPr lang="ru-RU" sz="1600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604CD510-02D6-4E6B-8CC5-E085B5EB2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4847" y="651436"/>
            <a:ext cx="4225365" cy="5095402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8A8BE6-4120-BF6B-0B83-F3E57755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679" y="1343019"/>
            <a:ext cx="1924024" cy="12799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222F5-1DCD-FD4C-B51C-5D0F96B15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142" y="1343781"/>
            <a:ext cx="1920240" cy="1278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3E3D4-2D42-F972-276A-CA5ABB7BF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677" y="3649973"/>
            <a:ext cx="1920240" cy="15308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46A65-CCB2-A72A-9699-D75EA4C64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5142" y="3732585"/>
            <a:ext cx="1920240" cy="13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99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2FE46-5FE3-32F0-DE88-50D67E44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1270560"/>
          </a:xfrm>
        </p:spPr>
        <p:txBody>
          <a:bodyPr>
            <a:normAutofit/>
          </a:bodyPr>
          <a:lstStyle/>
          <a:p>
            <a:r>
              <a:rPr lang="ru-RU"/>
              <a:t>Прямоугольник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E42A1-CD7A-A69E-8E1E-F1E5FD4E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2235"/>
            <a:ext cx="6003053" cy="3818965"/>
          </a:xfrm>
        </p:spPr>
        <p:txBody>
          <a:bodyPr anchor="t">
            <a:normAutofit/>
          </a:bodyPr>
          <a:lstStyle/>
          <a:p>
            <a:r>
              <a:rPr lang="ru-RU"/>
              <a:t>•	Прямоугольник несёт красоту, чёткость, стройность.</a:t>
            </a:r>
          </a:p>
          <a:p>
            <a:r>
              <a:rPr lang="ru-RU"/>
              <a:t>•	Оглянитесь вокруг: стены, пол, потолок, поверхность стола, футбольное поле, грани карандашей, даже записная книжка – всё это прямоугольники.</a:t>
            </a:r>
          </a:p>
          <a:p>
            <a:r>
              <a:rPr lang="ru-RU"/>
              <a:t>•	Попробуйте построить дом или сделать раму для картины, не зная свойств прямоугольника.</a:t>
            </a:r>
          </a:p>
          <a:p>
            <a:endParaRPr lang="ru-RU" dirty="0"/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604CD510-02D6-4E6B-8CC5-E085B5EB2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4847" y="651436"/>
            <a:ext cx="4225365" cy="5095402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711486-EFA2-6418-0B14-3F49E8FD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679" y="1164348"/>
            <a:ext cx="1924024" cy="1637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3436BF-3268-9369-E521-CBE1FFB7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142" y="1125226"/>
            <a:ext cx="1920240" cy="17152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7B51B7-7063-8311-8A03-FFDC5E297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677" y="3448936"/>
            <a:ext cx="1920240" cy="1932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B600F7-9383-607E-302D-3BFC2E03B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5142" y="3497966"/>
            <a:ext cx="1920240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565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9497-C11C-12C8-C1C3-2CF19191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1270560"/>
          </a:xfrm>
        </p:spPr>
        <p:txBody>
          <a:bodyPr>
            <a:normAutofit/>
          </a:bodyPr>
          <a:lstStyle/>
          <a:p>
            <a:r>
              <a:rPr lang="ru-RU" dirty="0"/>
              <a:t>Ромб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3086D-4E71-3C0A-A822-ECC14627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2235"/>
            <a:ext cx="6003053" cy="381896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Ромб не имеет большого хозяйственного значения, зато его используют в искусстве.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Любят его рисовать на тканях художники, используют в узорах ковровщицы.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Плиточники укладывают плитки в виде ромба, - из них получаются красивые узоры.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Реечный домкрат для легковых автомобилей также имеет форму ромба.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Многие награды за окончание вузов и военных академий изготавливаются в виде ромбов.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Знаки различия Рабоче-крестьянской Красной Армии (РККА) с 1922 по 1935 год.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Ромб-астеризм Северного полушария неба.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r>
              <a:rPr lang="ru-RU" sz="1400"/>
              <a:t>•	Автомобиль с эмблемой ромба.</a:t>
            </a:r>
          </a:p>
          <a:p>
            <a:pPr>
              <a:lnSpc>
                <a:spcPct val="90000"/>
              </a:lnSpc>
              <a:buClr>
                <a:srgbClr val="979345"/>
              </a:buClr>
            </a:pPr>
            <a:endParaRPr lang="ru-RU" sz="1400"/>
          </a:p>
          <a:p>
            <a:pPr>
              <a:lnSpc>
                <a:spcPct val="90000"/>
              </a:lnSpc>
              <a:buClr>
                <a:srgbClr val="979345"/>
              </a:buClr>
            </a:pPr>
            <a:endParaRPr lang="ru-RU" sz="140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604CD510-02D6-4E6B-8CC5-E085B5EB2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4847" y="651436"/>
            <a:ext cx="4225365" cy="5095402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A85A1-4C1D-3D05-7F5A-17073251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679" y="1331298"/>
            <a:ext cx="1924024" cy="13033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35D4CE-4537-1796-FE2E-23991AA1B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142" y="1022741"/>
            <a:ext cx="1920240" cy="1920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391FB-5FAA-C032-69F4-424DADF3A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279" y="3244982"/>
            <a:ext cx="1363036" cy="23408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6FC47F-7D92-18AD-3F53-F89C6F3FD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5142" y="3393504"/>
            <a:ext cx="1920240" cy="20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990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11B0A-9022-7AC5-55B0-5F3AE462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1270560"/>
          </a:xfrm>
        </p:spPr>
        <p:txBody>
          <a:bodyPr>
            <a:normAutofit/>
          </a:bodyPr>
          <a:lstStyle/>
          <a:p>
            <a:r>
              <a:rPr lang="ru-RU" dirty="0"/>
              <a:t>Квадрат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074A8-4AE8-5F5E-DC52-DB1FFB9F8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2235"/>
            <a:ext cx="6003053" cy="381896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Clr>
                <a:srgbClr val="747EB0"/>
              </a:buClr>
            </a:pPr>
            <a:r>
              <a:rPr lang="ru-RU" sz="1700"/>
              <a:t>•	Ни наука, ни техника не обходятся без квадрата. И в хозяйственных делах он тоже используется. </a:t>
            </a:r>
          </a:p>
          <a:p>
            <a:pPr>
              <a:lnSpc>
                <a:spcPct val="90000"/>
              </a:lnSpc>
              <a:buClr>
                <a:srgbClr val="747EB0"/>
              </a:buClr>
            </a:pPr>
            <a:r>
              <a:rPr lang="ru-RU" sz="1700"/>
              <a:t>•	В основании мраморных колонн лежит квадрат.</a:t>
            </a:r>
          </a:p>
          <a:p>
            <a:pPr>
              <a:lnSpc>
                <a:spcPct val="90000"/>
              </a:lnSpc>
              <a:buClr>
                <a:srgbClr val="747EB0"/>
              </a:buClr>
            </a:pPr>
            <a:r>
              <a:rPr lang="ru-RU" sz="1700"/>
              <a:t>•	Ваши товарищи, играя в шахматы, передвигают фигуры по квадратам.</a:t>
            </a:r>
          </a:p>
          <a:p>
            <a:pPr>
              <a:lnSpc>
                <a:spcPct val="90000"/>
              </a:lnSpc>
              <a:buClr>
                <a:srgbClr val="747EB0"/>
              </a:buClr>
            </a:pPr>
            <a:r>
              <a:rPr lang="ru-RU" sz="1700"/>
              <a:t>•	Мы все его любим. Наши тетради разрисованы голубыми квадратами. </a:t>
            </a:r>
          </a:p>
          <a:p>
            <a:pPr>
              <a:lnSpc>
                <a:spcPct val="90000"/>
              </a:lnSpc>
              <a:buClr>
                <a:srgbClr val="747EB0"/>
              </a:buClr>
            </a:pPr>
            <a:r>
              <a:rPr lang="ru-RU" sz="1700"/>
              <a:t>•	В хирургическом отделении для пересадки кожи применяют специальную машину, которая вырезает кожу в виде квадратов. </a:t>
            </a:r>
          </a:p>
          <a:p>
            <a:pPr>
              <a:lnSpc>
                <a:spcPct val="90000"/>
              </a:lnSpc>
              <a:buClr>
                <a:srgbClr val="747EB0"/>
              </a:buClr>
            </a:pPr>
            <a:r>
              <a:rPr lang="ru-RU" sz="1700"/>
              <a:t>•	В сельском хозяйстве применяют квадратно-гнездовой способ посадки. 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604CD510-02D6-4E6B-8CC5-E085B5EB2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4847" y="651436"/>
            <a:ext cx="4225365" cy="5095402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5B641-7993-6474-8D79-869C11BE8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679" y="1377848"/>
            <a:ext cx="1924024" cy="1210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996123-7A69-A101-2713-D82062232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142" y="1330118"/>
            <a:ext cx="1920240" cy="1305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B52F75-13E9-3829-65F3-5F594029C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677" y="3402923"/>
            <a:ext cx="1920240" cy="2024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F4E85B-B34E-C314-2265-52E6AE695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5142" y="3418833"/>
            <a:ext cx="1920240" cy="19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757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A996D-0AF0-D357-787F-1FE3423A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4538741" cy="1376150"/>
          </a:xfrm>
        </p:spPr>
        <p:txBody>
          <a:bodyPr>
            <a:normAutofit/>
          </a:bodyPr>
          <a:lstStyle/>
          <a:p>
            <a:r>
              <a:rPr lang="ru-RU" sz="3600"/>
              <a:t>Трапеция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AA25D-979A-3C0D-563C-9A0BD91C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83642"/>
            <a:ext cx="4538741" cy="360755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9B9E45"/>
              </a:buClr>
            </a:pPr>
            <a:r>
              <a:rPr lang="ru-RU" sz="1300"/>
              <a:t>•	Сечение железнодорожной насыпи имеет вид равнобедренной трапеции. </a:t>
            </a:r>
          </a:p>
          <a:p>
            <a:pPr>
              <a:lnSpc>
                <a:spcPct val="90000"/>
              </a:lnSpc>
              <a:buClr>
                <a:srgbClr val="9B9E45"/>
              </a:buClr>
            </a:pPr>
            <a:r>
              <a:rPr lang="ru-RU" sz="1300"/>
              <a:t>•	Крыши домов могут иметь форму равнобедренной трапеции. </a:t>
            </a:r>
          </a:p>
          <a:p>
            <a:pPr>
              <a:lnSpc>
                <a:spcPct val="90000"/>
              </a:lnSpc>
              <a:buClr>
                <a:srgbClr val="9B9E45"/>
              </a:buClr>
            </a:pPr>
            <a:r>
              <a:rPr lang="ru-RU" sz="1300"/>
              <a:t>•	Одна из мышц человеческого туловища имеет форму трапеции и называется трапециевидной.</a:t>
            </a:r>
          </a:p>
          <a:p>
            <a:pPr>
              <a:lnSpc>
                <a:spcPct val="90000"/>
              </a:lnSpc>
              <a:buClr>
                <a:srgbClr val="9B9E45"/>
              </a:buClr>
            </a:pPr>
            <a:r>
              <a:rPr lang="ru-RU" sz="1300"/>
              <a:t>•	В конструкциях различных технических установок также можно встретить трапеции. </a:t>
            </a:r>
          </a:p>
          <a:p>
            <a:pPr>
              <a:lnSpc>
                <a:spcPct val="90000"/>
              </a:lnSpc>
              <a:buClr>
                <a:srgbClr val="9B9E45"/>
              </a:buClr>
            </a:pPr>
            <a:r>
              <a:rPr lang="ru-RU" sz="1300"/>
              <a:t>•	Трапеции встречаются в моделях одежды,   аксессуарах.</a:t>
            </a:r>
          </a:p>
          <a:p>
            <a:pPr>
              <a:lnSpc>
                <a:spcPct val="90000"/>
              </a:lnSpc>
              <a:buClr>
                <a:srgbClr val="9B9E45"/>
              </a:buClr>
            </a:pPr>
            <a:r>
              <a:rPr lang="ru-RU" sz="1300"/>
              <a:t>•	Трапеция, снаряд воздушной гимнастики; в цирке — горизонтальная металлическая перекладина (так называемый гриф), высоко подвешенная на вертикальных тросах.</a:t>
            </a:r>
          </a:p>
          <a:p>
            <a:pPr>
              <a:lnSpc>
                <a:spcPct val="90000"/>
              </a:lnSpc>
              <a:buClr>
                <a:srgbClr val="9B9E45"/>
              </a:buClr>
            </a:pPr>
            <a:r>
              <a:rPr lang="ru-RU" sz="1300"/>
              <a:t>•	Гора Трапеция (или по – </a:t>
            </a:r>
            <a:r>
              <a:rPr lang="ru-RU" sz="1300" err="1"/>
              <a:t>абхазски</a:t>
            </a:r>
            <a:r>
              <a:rPr lang="ru-RU" sz="1300"/>
              <a:t> </a:t>
            </a:r>
            <a:r>
              <a:rPr lang="ru-RU" sz="1300" err="1"/>
              <a:t>Хатхуа</a:t>
            </a:r>
            <a:r>
              <a:rPr lang="ru-RU" sz="1300"/>
              <a:t>) </a:t>
            </a:r>
          </a:p>
          <a:p>
            <a:pPr>
              <a:lnSpc>
                <a:spcPct val="90000"/>
              </a:lnSpc>
              <a:buClr>
                <a:srgbClr val="9B9E45"/>
              </a:buClr>
            </a:pPr>
            <a:endParaRPr lang="ru-RU" sz="13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B15E51-DE7F-41C8-824B-6A8D47CED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396FE5-8421-A011-26DB-D7582144B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1" r="12452" b="1"/>
          <a:stretch/>
        </p:blipFill>
        <p:spPr>
          <a:xfrm>
            <a:off x="6257157" y="1126071"/>
            <a:ext cx="2564507" cy="26321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69E79-9031-A373-0FC9-9BD5593D0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6" r="8234" b="-1"/>
          <a:stretch/>
        </p:blipFill>
        <p:spPr>
          <a:xfrm>
            <a:off x="8964829" y="1118657"/>
            <a:ext cx="2108799" cy="15648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15EA9F-CAFC-89DB-5E57-861FA233C8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059" r="-2" b="3647"/>
          <a:stretch/>
        </p:blipFill>
        <p:spPr>
          <a:xfrm>
            <a:off x="6256868" y="3915318"/>
            <a:ext cx="2564506" cy="1674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CC8E8-755D-1483-C00B-F3F4396D12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3" r="-3" b="-3"/>
          <a:stretch/>
        </p:blipFill>
        <p:spPr>
          <a:xfrm>
            <a:off x="8965119" y="2819969"/>
            <a:ext cx="2108800" cy="27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9727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0DEB9-4DFB-AE03-F5A8-5BC653BE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DB053-A30F-BFAD-7B7B-BB8A9FC3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32449"/>
            <a:ext cx="10985500" cy="4058751"/>
          </a:xfrm>
        </p:spPr>
        <p:txBody>
          <a:bodyPr/>
          <a:lstStyle/>
          <a:p>
            <a:r>
              <a:rPr lang="ru-RU" sz="3200" dirty="0"/>
              <a:t>Четырехугольники встречаются в нашей жизни везде. </a:t>
            </a:r>
          </a:p>
          <a:p>
            <a:r>
              <a:rPr lang="ru-RU" sz="3200" dirty="0"/>
              <a:t>Познакомились с разными видами четырёхугольников. </a:t>
            </a:r>
          </a:p>
          <a:p>
            <a:r>
              <a:rPr lang="ru-RU" sz="3200" dirty="0"/>
              <a:t>Жизнь человека в настоящее время невозможна без четырёхугольников.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6587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40495-9DF3-6E95-8FAD-C060704F9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0119D-D4D6-4DEA-6B14-47B51A694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3701" y="2514599"/>
            <a:ext cx="7115026" cy="1828801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575777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Сложные математические формулы на доске">
            <a:extLst>
              <a:ext uri="{FF2B5EF4-FFF2-40B4-BE49-F238E27FC236}">
                <a16:creationId xmlns:a16="http://schemas.microsoft.com/office/drawing/2014/main" id="{97FFC067-202C-3295-9ACF-D35A879F2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17" r="10593"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DAD47-F337-66FE-DC95-02FDAA64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ru-RU" sz="3200"/>
              <a:t>План: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70BAF229-BAAF-6E34-B3E0-21C9CADC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ru-RU" sz="1800"/>
              <a:t>Введение (актуальность, цель, задачи) – смотри требования к проекту.</a:t>
            </a:r>
          </a:p>
          <a:p>
            <a:r>
              <a:rPr lang="ru-RU" sz="1800"/>
              <a:t>История четырехугольников.</a:t>
            </a:r>
          </a:p>
          <a:p>
            <a:r>
              <a:rPr lang="ru-RU" sz="1800"/>
              <a:t>Виды четырёхугольников.</a:t>
            </a:r>
          </a:p>
          <a:p>
            <a:r>
              <a:rPr lang="ru-RU" sz="1800"/>
              <a:t>Четырёхугольники в природе и технике.</a:t>
            </a:r>
          </a:p>
          <a:p>
            <a:r>
              <a:rPr lang="ru-RU" sz="1800"/>
              <a:t>Выводы.</a:t>
            </a:r>
          </a:p>
        </p:txBody>
      </p:sp>
    </p:spTree>
    <p:extLst>
      <p:ext uri="{BB962C8B-B14F-4D97-AF65-F5344CB8AC3E}">
        <p14:creationId xmlns:p14="http://schemas.microsoft.com/office/powerpoint/2010/main" val="2369679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447E5-C814-B8F6-8CFF-C7971020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четырёхугольников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E25FB2-5890-212E-46FD-FED990361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Четырёхугольник — это геометрическая фигура, состоящая из четырёх точек вершин и четырёх отрезков сторон. Различают выпуклые и невыпуклые.</a:t>
            </a:r>
          </a:p>
          <a:p>
            <a:r>
              <a:rPr lang="ru-RU" dirty="0"/>
              <a:t>Простейшие геометрические сведения и понятия были известны еще в Древнем Египте.</a:t>
            </a:r>
          </a:p>
          <a:p>
            <a:r>
              <a:rPr lang="ru-RU" dirty="0"/>
              <a:t>В древних египетских и вавилонских математических документах встречаются следующие виды четырёхугольников: квадраты, прямоугольники, равнобедренные и прямоугольные трапеции. </a:t>
            </a:r>
          </a:p>
          <a:p>
            <a:r>
              <a:rPr lang="ru-RU" dirty="0"/>
              <a:t>Термин "параллелограмм" греческого происхождения и был введен Евклидом. Понятие параллелограмма и некоторые свойства были известны ещё </a:t>
            </a:r>
            <a:r>
              <a:rPr lang="ru-RU" dirty="0" err="1"/>
              <a:t>пифагорийцам</a:t>
            </a:r>
            <a:r>
              <a:rPr lang="ru-RU" dirty="0"/>
              <a:t>. Евклидом доказывается теорема о том, что в параллелограмме противоположные стороны равны и противоположные углы равны, а диагональ разделяет его пополам, но Евклид не упоминает о том, что точка пересечения диагоналей делит их пополам.</a:t>
            </a:r>
          </a:p>
          <a:p>
            <a:r>
              <a:rPr lang="ru-RU" dirty="0"/>
              <a:t>Слово «ромб» греческого происхождения, оно означало в древности вращающееся тело, веретено, юлу. Ромб связывали  первоначально с сечением, проведённым в обмотанном веретене. В «Началах» термин «трапеция» применяется не в современном, а в другом смысле: любой четырёхугольник (не параллелограмм). «Трапеция» в нашем смысле встречается впервые у древнегреческого математика </a:t>
            </a:r>
            <a:r>
              <a:rPr lang="ru-RU" dirty="0" err="1"/>
              <a:t>Посидония</a:t>
            </a:r>
            <a:r>
              <a:rPr lang="ru-RU" dirty="0"/>
              <a:t> (1 в.). В средние века трапецией называли, по Евклиду, любой четырёхугольник (не параллелограмм); лишь в XVIII веке это слово приобретает современный смысл.</a:t>
            </a:r>
          </a:p>
          <a:p>
            <a:r>
              <a:rPr lang="ru-RU" dirty="0"/>
              <a:t>Ещё 4 – 5 тыс. лет назад вавилоняне умели определять площадь прямоугольника и трапеции в квадратных единицах.  Они пользовались почти теми же приёмами, что и мы, для измерения площади прямоугольника, треугольника и трапеции.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95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228160-9CDC-1092-B991-EBFB9D522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C0400-1FAE-B413-AA98-3224CD935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86" y="2190559"/>
            <a:ext cx="7490435" cy="182880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Виды четырехугольников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4441105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540ED7E-4309-4CF9-9C8D-82E304E02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FDC68-0A94-2D68-BA42-C852E46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857" y="965196"/>
            <a:ext cx="4583022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виды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7A1B0-FEB9-8C30-2542-68E8E5F32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857" y="3598339"/>
            <a:ext cx="4559022" cy="16753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ln>
                  <a:solidFill>
                    <a:srgbClr val="404040">
                      <a:alpha val="9804"/>
                    </a:srgbClr>
                  </a:solidFill>
                </a:ln>
                <a:solidFill>
                  <a:srgbClr val="F2F2F2"/>
                </a:solidFill>
              </a:rPr>
              <a:t>Четырехугольники бывают выпуклые  (ABCD)  и невыпуклые  (A1B1C1D1).</a:t>
            </a: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CA8ACC6B-EC7C-4E3C-8D08-C0A3AA40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2F2F2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232140-EA7A-4C34-BF4A-8B558CA3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89" y="2246484"/>
            <a:ext cx="4140271" cy="22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2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BB96281C-838D-4BCD-BE5A-552E3519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B282C-A6C3-05D4-5F54-99B4CB6D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51435"/>
            <a:ext cx="4538741" cy="1676961"/>
          </a:xfrm>
        </p:spPr>
        <p:txBody>
          <a:bodyPr>
            <a:normAutofit/>
          </a:bodyPr>
          <a:lstStyle/>
          <a:p>
            <a:r>
              <a:rPr lang="ru-RU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Параллелограмм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E36623-E64A-0780-7824-5C55377BD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20471"/>
            <a:ext cx="4538741" cy="3370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2F26FB"/>
              </a:buClr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Параллелограмм – четырехугольник, у которого противолежащие стороны попарно параллельны.</a:t>
            </a:r>
          </a:p>
          <a:p>
            <a:pPr>
              <a:lnSpc>
                <a:spcPct val="90000"/>
              </a:lnSpc>
              <a:buClr>
                <a:srgbClr val="2F26FB"/>
              </a:buClr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Свойства параллелограмма:</a:t>
            </a:r>
          </a:p>
          <a:p>
            <a:pPr marL="36900" indent="0">
              <a:lnSpc>
                <a:spcPct val="90000"/>
              </a:lnSpc>
              <a:buClr>
                <a:srgbClr val="2F26FB"/>
              </a:buClr>
              <a:buNone/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•Противолежащие стороны равны.</a:t>
            </a:r>
          </a:p>
          <a:p>
            <a:pPr marL="36900" indent="0">
              <a:lnSpc>
                <a:spcPct val="90000"/>
              </a:lnSpc>
              <a:buClr>
                <a:srgbClr val="2F26FB"/>
              </a:buClr>
              <a:buNone/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•Противоположные углы равны.</a:t>
            </a:r>
          </a:p>
          <a:p>
            <a:pPr marL="36900" indent="0">
              <a:lnSpc>
                <a:spcPct val="90000"/>
              </a:lnSpc>
              <a:buClr>
                <a:srgbClr val="2F26FB"/>
              </a:buClr>
              <a:buNone/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•Диагонали точкой пересечения делятся пополам.</a:t>
            </a:r>
          </a:p>
          <a:p>
            <a:pPr marL="36900" indent="0">
              <a:lnSpc>
                <a:spcPct val="90000"/>
              </a:lnSpc>
              <a:buClr>
                <a:srgbClr val="2F26FB"/>
              </a:buClr>
              <a:buNone/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•Сумма углов, прилежащих к одной стороне, равна 180°.</a:t>
            </a:r>
          </a:p>
          <a:p>
            <a:pPr marL="36900" indent="0">
              <a:lnSpc>
                <a:spcPct val="90000"/>
              </a:lnSpc>
              <a:buClr>
                <a:srgbClr val="2F26FB"/>
              </a:buClr>
              <a:buNone/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•Сумма квадратов диагоналей равна сумме квадратов сторон.</a:t>
            </a:r>
          </a:p>
          <a:p>
            <a:pPr>
              <a:lnSpc>
                <a:spcPct val="90000"/>
              </a:lnSpc>
              <a:buClr>
                <a:srgbClr val="2F26FB"/>
              </a:buClr>
            </a:pPr>
            <a:r>
              <a:rPr lang="ru-RU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d12+d22=2(a2+b2)</a:t>
            </a:r>
          </a:p>
          <a:p>
            <a:pPr>
              <a:lnSpc>
                <a:spcPct val="90000"/>
              </a:lnSpc>
              <a:buClr>
                <a:srgbClr val="2F26FB"/>
              </a:buClr>
            </a:pPr>
            <a:endParaRPr lang="ru-RU" sz="140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A0DBF9AA-DD4B-4A5E-B4E5-CA1FD99D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61792-05A3-808B-6E08-DAFEDD95C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1" r="11354" b="-3"/>
          <a:stretch/>
        </p:blipFill>
        <p:spPr>
          <a:xfrm>
            <a:off x="6563762" y="1925903"/>
            <a:ext cx="4233113" cy="28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73CED-5741-CF7B-F206-1C602A38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ru-RU" sz="2800"/>
              <a:t>Ромб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43843-1226-BA36-96DB-A6F69769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>
              <a:buClr>
                <a:srgbClr val="5224FE"/>
              </a:buClr>
            </a:pPr>
            <a:r>
              <a:rPr lang="ru-RU" sz="1600"/>
              <a:t>Ромб – параллелограмм, у которого все стороны равны.</a:t>
            </a:r>
          </a:p>
          <a:p>
            <a:pPr>
              <a:buClr>
                <a:srgbClr val="5224FE"/>
              </a:buClr>
            </a:pPr>
            <a:r>
              <a:rPr lang="ru-RU" sz="1600"/>
              <a:t>Свойства ромба:</a:t>
            </a:r>
          </a:p>
          <a:p>
            <a:pPr marL="36900" indent="0">
              <a:buClr>
                <a:srgbClr val="5224FE"/>
              </a:buClr>
              <a:buNone/>
            </a:pPr>
            <a:r>
              <a:rPr lang="ru-RU" sz="1600"/>
              <a:t>•	Диагонали пересекаются под прямым углом.</a:t>
            </a:r>
          </a:p>
          <a:p>
            <a:pPr marL="36900" indent="0">
              <a:buClr>
                <a:srgbClr val="5224FE"/>
              </a:buClr>
              <a:buNone/>
            </a:pPr>
            <a:r>
              <a:rPr lang="ru-RU" sz="1600"/>
              <a:t>•	Диагонали являются биссектрисами углов, из которых выходят.</a:t>
            </a:r>
          </a:p>
          <a:p>
            <a:pPr marL="36900" indent="0">
              <a:buClr>
                <a:srgbClr val="5224FE"/>
              </a:buClr>
              <a:buNone/>
            </a:pPr>
            <a:r>
              <a:rPr lang="ru-RU" sz="1600"/>
              <a:t>•Сохраняются все свойства  параллелограмма.</a:t>
            </a:r>
          </a:p>
          <a:p>
            <a:pPr>
              <a:buClr>
                <a:srgbClr val="5224FE"/>
              </a:buClr>
            </a:pPr>
            <a:endParaRPr lang="ru-RU" sz="16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AF5632-755B-C694-BA3C-2A48DAE71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" r="7127" b="-3"/>
          <a:stretch/>
        </p:blipFill>
        <p:spPr>
          <a:xfrm>
            <a:off x="5120640" y="1438360"/>
            <a:ext cx="5676236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80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B96281C-838D-4BCD-BE5A-552E3519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8A7CB-1AC6-DAED-F4B4-7373AD61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51435"/>
            <a:ext cx="4538741" cy="1676961"/>
          </a:xfrm>
        </p:spPr>
        <p:txBody>
          <a:bodyPr>
            <a:normAutofit/>
          </a:bodyPr>
          <a:lstStyle/>
          <a:p>
            <a:r>
              <a:rPr lang="ru-RU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Прямоугольник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CBABB-1D55-BE59-9F6B-009A1836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20471"/>
            <a:ext cx="4538741" cy="3370729"/>
          </a:xfrm>
        </p:spPr>
        <p:txBody>
          <a:bodyPr anchor="ctr">
            <a:normAutofit/>
          </a:bodyPr>
          <a:lstStyle/>
          <a:p>
            <a:pPr>
              <a:buClr>
                <a:srgbClr val="D9403F"/>
              </a:buClr>
            </a:pPr>
            <a:r>
              <a:rPr lang="ru-RU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Прямоугольник – это параллелограмм, у которого все углы равны  90°.</a:t>
            </a:r>
          </a:p>
          <a:p>
            <a:pPr>
              <a:buClr>
                <a:srgbClr val="D9403F"/>
              </a:buClr>
            </a:pPr>
            <a:r>
              <a:rPr lang="ru-RU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Свойства прямоугольника:</a:t>
            </a:r>
          </a:p>
          <a:p>
            <a:pPr marL="36900" indent="0">
              <a:buClr>
                <a:srgbClr val="D9403F"/>
              </a:buClr>
              <a:buNone/>
            </a:pPr>
            <a:r>
              <a:rPr lang="ru-RU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•Диагонали прямоугольника равны.</a:t>
            </a:r>
          </a:p>
          <a:p>
            <a:pPr marL="36900" indent="0">
              <a:buClr>
                <a:srgbClr val="D9403F"/>
              </a:buClr>
              <a:buNone/>
            </a:pPr>
            <a:r>
              <a:rPr lang="ru-RU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•Сохраняются все свойства параллелограмма.</a:t>
            </a:r>
          </a:p>
          <a:p>
            <a:pPr>
              <a:buClr>
                <a:srgbClr val="D9403F"/>
              </a:buClr>
            </a:pPr>
            <a:endParaRPr lang="ru-RU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0DBF9AA-DD4B-4A5E-B4E5-CA1FD99D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64A90B-D7B2-9ECB-B081-FA39A80C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331" y="2047489"/>
            <a:ext cx="4698830" cy="28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BB96281C-838D-4BCD-BE5A-552E3519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6B993-61B2-5115-D377-EFC92DEF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51435"/>
            <a:ext cx="4538741" cy="1676961"/>
          </a:xfrm>
        </p:spPr>
        <p:txBody>
          <a:bodyPr>
            <a:normAutofit/>
          </a:bodyPr>
          <a:lstStyle/>
          <a:p>
            <a:r>
              <a:rPr lang="ru-RU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Квадрат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1A664-6B9D-57A8-4FC2-C50405ED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20471"/>
            <a:ext cx="4538741" cy="3370729"/>
          </a:xfrm>
        </p:spPr>
        <p:txBody>
          <a:bodyPr anchor="ctr">
            <a:normAutofit/>
          </a:bodyPr>
          <a:lstStyle/>
          <a:p>
            <a:pPr>
              <a:buClr>
                <a:srgbClr val="2F2CFF"/>
              </a:buClr>
            </a:pPr>
            <a:r>
              <a:rPr lang="ru-RU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Квадрат – прямоугольник, у которого все стороны равны.</a:t>
            </a:r>
          </a:p>
          <a:p>
            <a:pPr>
              <a:buClr>
                <a:srgbClr val="2F2CFF"/>
              </a:buClr>
            </a:pPr>
            <a:r>
              <a:rPr lang="ru-RU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Свойства квадрата:</a:t>
            </a:r>
          </a:p>
          <a:p>
            <a:pPr marL="36900" indent="0">
              <a:buClr>
                <a:srgbClr val="2F2CFF"/>
              </a:buClr>
              <a:buNone/>
            </a:pPr>
            <a:r>
              <a:rPr lang="ru-RU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•Сохраняет свойства ромба.</a:t>
            </a:r>
          </a:p>
          <a:p>
            <a:pPr marL="36900" indent="0">
              <a:buClr>
                <a:srgbClr val="2F2CFF"/>
              </a:buClr>
              <a:buNone/>
            </a:pPr>
            <a:r>
              <a:rPr lang="ru-RU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•Сохраняет свойства прямоугольника.</a:t>
            </a:r>
          </a:p>
          <a:p>
            <a:pPr>
              <a:buClr>
                <a:srgbClr val="2F2CFF"/>
              </a:buClr>
            </a:pPr>
            <a:endParaRPr lang="ru-RU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BF9AA-DD4B-4A5E-B4E5-CA1FD99D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582B5-7721-83AD-A7B3-59260B95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62" y="1522107"/>
            <a:ext cx="4233113" cy="36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7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141</TotalTime>
  <Words>1046</Words>
  <Application>Microsoft Office PowerPoint</Application>
  <PresentationFormat>Широкоэкранный</PresentationFormat>
  <Paragraphs>96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Calisto MT</vt:lpstr>
      <vt:lpstr>Wingdings 2</vt:lpstr>
      <vt:lpstr>Сланец</vt:lpstr>
      <vt:lpstr>Мир четырёхугольников</vt:lpstr>
      <vt:lpstr>План:</vt:lpstr>
      <vt:lpstr>История четырёхугольников</vt:lpstr>
      <vt:lpstr>Виды четырехугольников</vt:lpstr>
      <vt:lpstr>виды</vt:lpstr>
      <vt:lpstr>Параллелограмм</vt:lpstr>
      <vt:lpstr>Ромб</vt:lpstr>
      <vt:lpstr>Прямоугольник</vt:lpstr>
      <vt:lpstr>Квадрат</vt:lpstr>
      <vt:lpstr>Трапеция</vt:lpstr>
      <vt:lpstr>Виды трапеций</vt:lpstr>
      <vt:lpstr>Что произойдёт, если четырёхугольник исчезнут из природы и техники?  </vt:lpstr>
      <vt:lpstr>Параллелограммы используют широко. </vt:lpstr>
      <vt:lpstr>Прямоугольник</vt:lpstr>
      <vt:lpstr>Ромб</vt:lpstr>
      <vt:lpstr>Квадрат</vt:lpstr>
      <vt:lpstr>Трапеция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четырёхугольников</dc:title>
  <dc:creator>Janya Katina</dc:creator>
  <cp:lastModifiedBy>Janya Katina</cp:lastModifiedBy>
  <cp:revision>2</cp:revision>
  <dcterms:created xsi:type="dcterms:W3CDTF">2023-03-22T18:03:03Z</dcterms:created>
  <dcterms:modified xsi:type="dcterms:W3CDTF">2023-03-23T09:02:06Z</dcterms:modified>
</cp:coreProperties>
</file>