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sldIdLst>
    <p:sldId id="256" r:id="rId2"/>
    <p:sldId id="323" r:id="rId3"/>
    <p:sldId id="324" r:id="rId4"/>
    <p:sldId id="316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</p:sldIdLst>
  <p:sldSz cx="9144000" cy="5143500" type="screen16x9"/>
  <p:notesSz cx="6858000" cy="9144000"/>
  <p:embeddedFontLst>
    <p:embeddedFont>
      <p:font typeface="Roboto" charset="0"/>
      <p:regular r:id="rId16"/>
      <p:bold r:id="rId17"/>
      <p:italic r:id="rId18"/>
      <p:boldItalic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Merriweather" charset="-52"/>
      <p:regular r:id="rId24"/>
      <p:bold r:id="rId25"/>
      <p:italic r:id="rId26"/>
      <p:boldItalic r:id="rId27"/>
    </p:embeddedFont>
    <p:embeddedFont>
      <p:font typeface="Cambria Math" pitchFamily="18" charset="0"/>
      <p:regular r:id="rId28"/>
    </p:embeddedFont>
  </p:embeddedFontLst>
  <p:defaultTextStyle>
    <a:defPPr>
      <a:defRPr lang="ru-RU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12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228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pos="2767" userDrawn="1">
          <p15:clr>
            <a:srgbClr val="A4A3A4"/>
          </p15:clr>
        </p15:guide>
        <p15:guide id="7" pos="2069" userDrawn="1">
          <p15:clr>
            <a:srgbClr val="A4A3A4"/>
          </p15:clr>
        </p15:guide>
        <p15:guide id="8" pos="3692" userDrawn="1">
          <p15:clr>
            <a:srgbClr val="A4A3A4"/>
          </p15:clr>
        </p15:guide>
        <p15:guide id="9" pos="1845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9C82"/>
    <a:srgbClr val="FACE47"/>
    <a:srgbClr val="F2F2F2"/>
    <a:srgbClr val="E7E6E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84" autoAdjust="0"/>
    <p:restoredTop sz="90413" autoAdjust="0"/>
  </p:normalViewPr>
  <p:slideViewPr>
    <p:cSldViewPr snapToGrid="0" showGuides="1">
      <p:cViewPr>
        <p:scale>
          <a:sx n="116" d="100"/>
          <a:sy n="116" d="100"/>
        </p:scale>
        <p:origin x="-744" y="-58"/>
      </p:cViewPr>
      <p:guideLst>
        <p:guide orient="horz" pos="3012"/>
        <p:guide orient="horz" pos="228"/>
        <p:guide pos="226"/>
        <p:guide pos="5534"/>
        <p:guide pos="2993"/>
        <p:guide pos="2767"/>
        <p:guide pos="2069"/>
        <p:guide pos="3692"/>
        <p:guide pos="1845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6CDED-7666-4D7E-A294-5461EC81F347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F394D-A24F-4D3B-936C-7A1998098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559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75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410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878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017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557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476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392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083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801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522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830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02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8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8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52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4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2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1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3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60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23D31-6C15-4E8B-B5F8-EC45A10A3328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73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8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40.png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8.png"/><Relationship Id="rId7" Type="http://schemas.openxmlformats.org/officeDocument/2006/relationships/image" Target="../media/image70.pn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34.png"/><Relationship Id="rId5" Type="http://schemas.openxmlformats.org/officeDocument/2006/relationships/image" Target="../media/image42.png"/><Relationship Id="rId10" Type="http://schemas.openxmlformats.org/officeDocument/2006/relationships/image" Target="../media/image76.png"/><Relationship Id="rId4" Type="http://schemas.openxmlformats.org/officeDocument/2006/relationships/image" Target="../media/image41.png"/><Relationship Id="rId9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46.jpeg"/><Relationship Id="rId3" Type="http://schemas.openxmlformats.org/officeDocument/2006/relationships/image" Target="../media/image18.png"/><Relationship Id="rId7" Type="http://schemas.openxmlformats.org/officeDocument/2006/relationships/image" Target="../media/image7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8.png"/><Relationship Id="rId5" Type="http://schemas.openxmlformats.org/officeDocument/2006/relationships/image" Target="../media/image69.png"/><Relationship Id="rId10" Type="http://schemas.openxmlformats.org/officeDocument/2006/relationships/image" Target="../media/image77.png"/><Relationship Id="rId4" Type="http://schemas.openxmlformats.org/officeDocument/2006/relationships/image" Target="../media/image34.png"/><Relationship Id="rId9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79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6.png"/><Relationship Id="rId5" Type="http://schemas.openxmlformats.org/officeDocument/2006/relationships/image" Target="../media/image8.jpe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20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4.emf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8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18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31.png"/><Relationship Id="rId10" Type="http://schemas.openxmlformats.org/officeDocument/2006/relationships/image" Target="../media/image56.png"/><Relationship Id="rId4" Type="http://schemas.openxmlformats.org/officeDocument/2006/relationships/image" Target="../media/image19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18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34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8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1775953"/>
            <a:ext cx="4392613" cy="1046440"/>
          </a:xfrm>
          <a:prstGeom prst="rect">
            <a:avLst/>
          </a:prstGeom>
        </p:spPr>
        <p:txBody>
          <a:bodyPr wrap="square" lIns="720000" tIns="0" rIns="0" bIns="0">
            <a:spAutoFit/>
          </a:bodyPr>
          <a:lstStyle/>
          <a:p>
            <a:r>
              <a:rPr lang="ru-RU" sz="3400" dirty="0" smtClean="0">
                <a:solidFill>
                  <a:schemeClr val="bg1"/>
                </a:solidFill>
                <a:latin typeface="+mj-lt"/>
              </a:rPr>
              <a:t>Математика – царица наук</a:t>
            </a:r>
            <a:endParaRPr lang="ru-RU" sz="3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 descr="C:\Users\Игорь\Desktop\billionphotos-1860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793" y="1371219"/>
            <a:ext cx="3262895" cy="290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Игорь\Desktop\stypeni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478" y="0"/>
            <a:ext cx="1152000" cy="1039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99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11636" y="920237"/>
            <a:ext cx="3298825" cy="439457"/>
          </a:xfrm>
          <a:prstGeom prst="wedgeRoundRectCallout">
            <a:avLst>
              <a:gd name="adj1" fmla="val 40729"/>
              <a:gd name="adj2" fmla="val 84954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Верю? Не верю????.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00B0F0"/>
                </a:solidFill>
              </a:rPr>
              <a:t>Остров </a:t>
            </a:r>
            <a:r>
              <a:rPr lang="ru-RU" sz="2400" b="1" dirty="0">
                <a:solidFill>
                  <a:srgbClr val="00B0F0"/>
                </a:solidFill>
              </a:rPr>
              <a:t>3</a:t>
            </a:r>
            <a:r>
              <a:rPr lang="ru-RU" sz="2400" b="1" dirty="0" smtClean="0">
                <a:solidFill>
                  <a:srgbClr val="00B0F0"/>
                </a:solidFill>
              </a:rPr>
              <a:t> </a:t>
            </a:r>
            <a:r>
              <a:rPr lang="ru-RU" sz="2400" b="1" dirty="0">
                <a:solidFill>
                  <a:srgbClr val="00B0F0"/>
                </a:solidFill>
              </a:rPr>
              <a:t>“Верю – не верю”.</a:t>
            </a:r>
            <a:endParaRPr lang="ru-RU" sz="2400" dirty="0">
              <a:solidFill>
                <a:srgbClr val="00B0F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775" y="920237"/>
            <a:ext cx="3536950" cy="916183"/>
          </a:xfrm>
          <a:prstGeom prst="wedgeRoundRectCallout">
            <a:avLst>
              <a:gd name="adj1" fmla="val -23882"/>
              <a:gd name="adj2" fmla="val 6921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r>
              <a:rPr lang="ru-RU" sz="1400" dirty="0"/>
              <a:t>Команде предлагается вопрос, после небольшого размышления даётся ответ «верю» или «не верю».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0499" y="1541550"/>
            <a:ext cx="1344726" cy="32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200534" y="2335063"/>
                <a:ext cx="5562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534" y="2335063"/>
                <a:ext cx="556243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316413" y="2335063"/>
                <a:ext cx="5562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413" y="2335063"/>
                <a:ext cx="55624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432292" y="2335063"/>
                <a:ext cx="5562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292" y="2335063"/>
                <a:ext cx="556243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200534" y="2946106"/>
                <a:ext cx="13521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ru-RU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ru-RU" sz="28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534" y="2946106"/>
                <a:ext cx="1352100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54" y="2152872"/>
            <a:ext cx="2700000" cy="27000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121" y="7620"/>
            <a:ext cx="1499879" cy="149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305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 rot="15145496">
                <a:off x="4211636" y="920237"/>
                <a:ext cx="3436939" cy="733438"/>
              </a:xfrm>
              <a:prstGeom prst="wedgeRoundRectCallout">
                <a:avLst>
                  <a:gd name="adj1" fmla="val 40729"/>
                  <a:gd name="adj2" fmla="val 84954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Число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r>
                  <a:rPr lang="ru-RU" sz="1400" dirty="0"/>
                  <a:t> в натуральном ряду стоит </a:t>
                </a:r>
                <a:r>
                  <a:rPr lang="ru-RU" sz="1400" dirty="0" smtClean="0"/>
                  <a:t>раньше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ru-RU" sz="1400" dirty="0"/>
                  <a:t>, значит, </a:t>
                </a:r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15</m:t>
                    </m:r>
                    <m:r>
                      <a:rPr lang="ru-RU" sz="1600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&lt;20</m:t>
                    </m:r>
                  </m:oMath>
                </a14:m>
                <a:r>
                  <a:rPr lang="ru-RU" sz="1400" dirty="0"/>
                  <a:t>.</a:t>
                </a: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5145496">
                <a:off x="4211636" y="920237"/>
                <a:ext cx="3436939" cy="733438"/>
              </a:xfrm>
              <a:prstGeom prst="wedgeRoundRectCallout">
                <a:avLst>
                  <a:gd name="adj1" fmla="val 40729"/>
                  <a:gd name="adj2" fmla="val 84954"/>
                  <a:gd name="adj3" fmla="val 16667"/>
                </a:avLst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Сравнение натуральных чисел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24875" y="731282"/>
            <a:ext cx="3536950" cy="3912300"/>
          </a:xfrm>
          <a:prstGeom prst="wedgeRoundRectCallout">
            <a:avLst>
              <a:gd name="adj1" fmla="val -23882"/>
              <a:gd name="adj2" fmla="val 6921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lvl="0"/>
            <a:r>
              <a:rPr lang="ru-RU" sz="1100" dirty="0"/>
              <a:t>Верите ли вы, что синий кит самое большое и тяжелое животное? (Да, его длина достигает 30 метров, а вес до 160 тонн)</a:t>
            </a:r>
          </a:p>
          <a:p>
            <a:pPr lvl="0"/>
            <a:r>
              <a:rPr lang="ru-RU" sz="1100" dirty="0"/>
              <a:t>Верите ли вы, что бегемот самое большое животное, живущее на суше? (Нет, это слон, высота его до 3,5 метров, вес до 7 тонн)</a:t>
            </a:r>
          </a:p>
          <a:p>
            <a:pPr lvl="0"/>
            <a:r>
              <a:rPr lang="ru-RU" sz="1100" dirty="0"/>
              <a:t>Верите ли вы, что тигр самое быстрое животное? (нет, это гепард, его скорость достигает 110км\ч)</a:t>
            </a:r>
          </a:p>
          <a:p>
            <a:pPr lvl="0"/>
            <a:r>
              <a:rPr lang="ru-RU" sz="1100" dirty="0"/>
              <a:t>Верите ли вы, что слоны такие огромные, потому что не перестают расти всю жизнь? (Да)</a:t>
            </a:r>
          </a:p>
          <a:p>
            <a:pPr lvl="0"/>
            <a:r>
              <a:rPr lang="ru-RU" sz="1100" dirty="0"/>
              <a:t>Верите ли вы, что орел – птица с самым большим размахом крыльев? (Нет, это альбатрос, размах крыльев 3м 70см)</a:t>
            </a:r>
          </a:p>
          <a:p>
            <a:pPr lvl="0"/>
            <a:r>
              <a:rPr lang="ru-RU" sz="1100" dirty="0"/>
              <a:t>Верите ли вы, что высота самой маленькой обезьянки 12-15 см, а вес 100-125 грамм? (Да, это игрушка)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0499" y="1603325"/>
            <a:ext cx="1344726" cy="31164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 rot="18044204">
                <a:off x="3200534" y="2335063"/>
                <a:ext cx="5562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044204">
                <a:off x="3200534" y="2335063"/>
                <a:ext cx="556243" cy="49244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316413" y="2335063"/>
                <a:ext cx="5562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413" y="2335063"/>
                <a:ext cx="55624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432292" y="2335063"/>
                <a:ext cx="5562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292" y="2335063"/>
                <a:ext cx="556243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200534" y="2946106"/>
                <a:ext cx="13521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ru-RU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ru-RU" sz="28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534" y="2946106"/>
                <a:ext cx="1352100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213986" y="3437612"/>
                <a:ext cx="13521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ru-RU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&lt;2</m:t>
                      </m:r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28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986" y="3437612"/>
                <a:ext cx="1352100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54" y="2152872"/>
            <a:ext cx="2700000" cy="2700000"/>
          </a:xfrm>
          <a:prstGeom prst="rect">
            <a:avLst/>
          </a:prstGeom>
        </p:spPr>
      </p:pic>
      <p:pic>
        <p:nvPicPr>
          <p:cNvPr id="11266" name="Picture 2" descr="C:\Users\Игорь\Desktop\novaya-kaledoniya-tixij-okean-skaly-ostrov-derevya-vetki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4" y="1260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0733" y="863589"/>
            <a:ext cx="718363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chemeClr val="bg1"/>
                </a:solidFill>
              </a:rPr>
              <a:t>Верите ли вы, что синий кит самое большое и тяжелое животное? 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  <a:p>
            <a:pPr lvl="0"/>
            <a:r>
              <a:rPr lang="ru-RU" dirty="0">
                <a:solidFill>
                  <a:schemeClr val="bg1"/>
                </a:solidFill>
              </a:rPr>
              <a:t>Верите ли вы, что бегемот самое большое животное, живущее на суше? 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  <a:p>
            <a:pPr lvl="0"/>
            <a:r>
              <a:rPr lang="ru-RU" dirty="0">
                <a:solidFill>
                  <a:schemeClr val="bg1"/>
                </a:solidFill>
              </a:rPr>
              <a:t>Верите ли вы, что тигр самое быстрое животное? </a:t>
            </a:r>
          </a:p>
          <a:p>
            <a:pPr lvl="0"/>
            <a:r>
              <a:rPr lang="ru-RU" dirty="0">
                <a:solidFill>
                  <a:schemeClr val="bg1"/>
                </a:solidFill>
              </a:rPr>
              <a:t>Верите ли вы, что слоны такие огромные, потому что не перестают расти всю жизнь? </a:t>
            </a:r>
          </a:p>
          <a:p>
            <a:pPr lvl="0"/>
            <a:r>
              <a:rPr lang="ru-RU" dirty="0">
                <a:solidFill>
                  <a:schemeClr val="bg1"/>
                </a:solidFill>
              </a:rPr>
              <a:t>Верите ли вы, что орел – птица с самым большим размахом крыльев? </a:t>
            </a:r>
          </a:p>
          <a:p>
            <a:pPr lvl="0"/>
            <a:r>
              <a:rPr lang="ru-RU" dirty="0">
                <a:solidFill>
                  <a:schemeClr val="bg1"/>
                </a:solidFill>
              </a:rPr>
              <a:t>Верите ли вы, что высота самой маленькой обезьянки 12-15 см, а вес 100-125 грамм? </a:t>
            </a:r>
          </a:p>
        </p:txBody>
      </p:sp>
    </p:spTree>
    <p:extLst>
      <p:ext uri="{BB962C8B-B14F-4D97-AF65-F5344CB8AC3E}">
        <p14:creationId xmlns:p14="http://schemas.microsoft.com/office/powerpoint/2010/main" val="227173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Сравнение натуральных чисел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54" y="2152872"/>
            <a:ext cx="2700000" cy="270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8774" y="920237"/>
            <a:ext cx="5854701" cy="1154546"/>
          </a:xfrm>
          <a:prstGeom prst="wedgeRoundRectCallout">
            <a:avLst>
              <a:gd name="adj1" fmla="val -23882"/>
              <a:gd name="adj2" fmla="val 6921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Если о числе говорят, что оно меньше некоторого числа и вместе с тем больше некоторого другого числа, то тогда это утверждение записывают в виде </a:t>
            </a:r>
            <a:r>
              <a:rPr lang="ru-RU" sz="1400" dirty="0">
                <a:solidFill>
                  <a:srgbClr val="FFC000"/>
                </a:solidFill>
              </a:rPr>
              <a:t>двойного неравенства</a:t>
            </a:r>
            <a:r>
              <a:rPr lang="ru-RU" sz="1400" dirty="0"/>
              <a:t>, используя при этом и знак меньше, и знак </a:t>
            </a:r>
            <a:r>
              <a:rPr lang="ru-RU" sz="1400" dirty="0" smtClean="0"/>
              <a:t>больше.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200534" y="2335063"/>
                <a:ext cx="5562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534" y="2335063"/>
                <a:ext cx="55624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316413" y="2335063"/>
                <a:ext cx="5562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413" y="2335063"/>
                <a:ext cx="556243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432292" y="2335063"/>
                <a:ext cx="5562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292" y="2335063"/>
                <a:ext cx="55624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200534" y="2946106"/>
                <a:ext cx="13521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ru-RU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ru-RU" sz="28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534" y="2946106"/>
                <a:ext cx="1352100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213986" y="3437612"/>
                <a:ext cx="135210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ru-RU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&lt;2</m:t>
                      </m:r>
                      <m:r>
                        <a:rPr lang="en-US" sz="28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28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986" y="3437612"/>
                <a:ext cx="1352100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806124" y="2330517"/>
                <a:ext cx="40876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124" y="2330517"/>
                <a:ext cx="408765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922003" y="2335062"/>
                <a:ext cx="40876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003" y="2335062"/>
                <a:ext cx="408765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3286124" y="3416660"/>
            <a:ext cx="270241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Зачастую слово «двойное» не говорят, а просто называют двойное неравенство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неравенством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2922876" y="3176039"/>
            <a:ext cx="329059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3" y="65801"/>
            <a:ext cx="3886293" cy="4879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Users\Игорь\Desktop\maxresdefault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66" y="-6641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269" y="496354"/>
            <a:ext cx="3200400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913" y="1590712"/>
            <a:ext cx="53583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solidFill>
                  <a:schemeClr val="bg1"/>
                </a:solidFill>
              </a:rPr>
              <a:t>Обезьяна, ростом 12 сантиметров</a:t>
            </a:r>
          </a:p>
          <a:p>
            <a:pPr fontAlgn="base"/>
            <a:r>
              <a:rPr lang="ru-RU" dirty="0" err="1">
                <a:solidFill>
                  <a:schemeClr val="bg1"/>
                </a:solidFill>
              </a:rPr>
              <a:t>Пигмейский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Мармозит</a:t>
            </a:r>
            <a:r>
              <a:rPr lang="ru-RU" dirty="0">
                <a:solidFill>
                  <a:schemeClr val="bg1"/>
                </a:solidFill>
              </a:rPr>
              <a:t> (или карликовый </a:t>
            </a:r>
            <a:r>
              <a:rPr lang="ru-RU" dirty="0" err="1">
                <a:solidFill>
                  <a:schemeClr val="bg1"/>
                </a:solidFill>
              </a:rPr>
              <a:t>мармосет</a:t>
            </a:r>
            <a:r>
              <a:rPr lang="ru-RU" dirty="0">
                <a:solidFill>
                  <a:schemeClr val="bg1"/>
                </a:solidFill>
              </a:rPr>
              <a:t>), живущий в тропических лесах Амазонки, имеет честь быть самой маленькой обезьяной в мире.</a:t>
            </a:r>
          </a:p>
          <a:p>
            <a:pPr fontAlgn="base"/>
            <a:r>
              <a:rPr lang="ru-RU" dirty="0">
                <a:solidFill>
                  <a:schemeClr val="bg1"/>
                </a:solidFill>
              </a:rPr>
              <a:t>Её тело измеряется только двенадцатью сантиметрами при весе 85-160 грамм. Эта обезьянка почти незаметна в состоянии покоя, но она может прыгать до 5 метров в высоту, что эквивалентно прыжку человека на 75 метров.</a:t>
            </a:r>
          </a:p>
        </p:txBody>
      </p:sp>
    </p:spTree>
    <p:extLst>
      <p:ext uri="{BB962C8B-B14F-4D97-AF65-F5344CB8AC3E}">
        <p14:creationId xmlns:p14="http://schemas.microsoft.com/office/powerpoint/2010/main" val="323910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03246 0.03827 C 0.03923 0.04692 0.04948 0.05216 0.06007 0.05216 C 0.07239 0.05216 0.08212 0.04692 0.08889 0.03827 L 0.12187 -1.85185E-6 " pathEditMode="relative" rAng="0" ptsTypes="AAAAA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259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1.85185E-6 L -0.03298 -0.04012 C -0.03993 -0.04907 -0.05017 -0.05401 -0.06093 -0.05401 C -0.07309 -0.05401 -0.08281 -0.04907 -0.08975 -0.04012 L -0.12239 -1.85185E-6 " pathEditMode="relative" rAng="0" ptsTypes="AAAAA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11" y="-2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3" grpId="0"/>
      <p:bldP spid="24" grpId="0"/>
      <p:bldP spid="25" grpId="0"/>
      <p:bldP spid="26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8774" y="361950"/>
            <a:ext cx="55022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Успехов в путешествии  по стране «Математика»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54" y="2152872"/>
            <a:ext cx="2700000" cy="2700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97346" y="1237699"/>
            <a:ext cx="2808984" cy="677820"/>
          </a:xfrm>
          <a:prstGeom prst="wedgeRoundRectCallout">
            <a:avLst>
              <a:gd name="adj1" fmla="val -2033"/>
              <a:gd name="adj2" fmla="val 12378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Глубоких знаний и отличных отметок</a:t>
            </a:r>
            <a:endParaRPr lang="ru-RU" sz="1400" dirty="0"/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550785"/>
              </p:ext>
            </p:extLst>
          </p:nvPr>
        </p:nvGraphicFramePr>
        <p:xfrm>
          <a:off x="3518695" y="907420"/>
          <a:ext cx="5266530" cy="3880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xmlns="" val="2002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xmlns="" val="2002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xmlns="" val="20023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cxnSp>
        <p:nvCxnSpPr>
          <p:cNvPr id="23" name="Прямая соединительная линия 22"/>
          <p:cNvCxnSpPr/>
          <p:nvPr/>
        </p:nvCxnSpPr>
        <p:spPr>
          <a:xfrm flipV="1">
            <a:off x="3918157" y="1970509"/>
            <a:ext cx="45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06330" y="146495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О</a:t>
            </a:r>
            <a:endParaRPr lang="ru-RU" sz="24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04159" y="146381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Х</a:t>
            </a:r>
            <a:endParaRPr lang="ru-RU" sz="2400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84291" y="146381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В</a:t>
            </a:r>
            <a:endParaRPr lang="ru-RU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822708" y="2116614"/>
                <a:ext cx="1651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708" y="2116614"/>
                <a:ext cx="165109" cy="246221"/>
              </a:xfrm>
              <a:prstGeom prst="rect">
                <a:avLst/>
              </a:prstGeom>
              <a:blipFill>
                <a:blip r:embed="rId5"/>
                <a:stretch>
                  <a:fillRect l="-25926" r="-2592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7235259" y="1463817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Е</a:t>
            </a:r>
            <a:endParaRPr lang="ru-RU" sz="2400" dirty="0"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26438" y="1464578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А</a:t>
            </a:r>
            <a:endParaRPr lang="ru-RU" sz="2400" dirty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45680" y="1463817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</a:t>
            </a:r>
            <a:endParaRPr lang="ru-RU" sz="2400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76670" y="1463817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+mj-lt"/>
              </a:rPr>
              <a:t>С</a:t>
            </a:r>
            <a:endParaRPr lang="ru-RU" sz="2400" dirty="0">
              <a:latin typeface="+mj-lt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3869263" y="1926624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4229174" y="187574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Овал 48"/>
          <p:cNvSpPr/>
          <p:nvPr/>
        </p:nvSpPr>
        <p:spPr>
          <a:xfrm>
            <a:off x="6644229" y="1926624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4572363" y="187574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Овал 50"/>
          <p:cNvSpPr/>
          <p:nvPr/>
        </p:nvSpPr>
        <p:spPr>
          <a:xfrm>
            <a:off x="7348330" y="192662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4936116" y="188012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Овал 52"/>
          <p:cNvSpPr/>
          <p:nvPr/>
        </p:nvSpPr>
        <p:spPr>
          <a:xfrm>
            <a:off x="4899769" y="192662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5272450" y="1880810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Овал 54"/>
          <p:cNvSpPr/>
          <p:nvPr/>
        </p:nvSpPr>
        <p:spPr>
          <a:xfrm>
            <a:off x="6307648" y="192662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5622494" y="1880128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Овал 56"/>
          <p:cNvSpPr/>
          <p:nvPr/>
        </p:nvSpPr>
        <p:spPr>
          <a:xfrm>
            <a:off x="5587786" y="1926623"/>
            <a:ext cx="72000" cy="720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5979392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6334199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6677388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7027432" y="1887956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7379856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7732281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8093942" y="1883272"/>
            <a:ext cx="0" cy="180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160" y="8834"/>
            <a:ext cx="1328840" cy="132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944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25" grpId="0"/>
      <p:bldP spid="26" grpId="0"/>
      <p:bldP spid="27" grpId="0"/>
      <p:bldP spid="29" grpId="0"/>
      <p:bldP spid="31" grpId="0"/>
      <p:bldP spid="33" grpId="0"/>
      <p:bldP spid="34" grpId="0"/>
      <p:bldP spid="47" grpId="0" animBg="1"/>
      <p:bldP spid="49" grpId="0" animBg="1"/>
      <p:bldP spid="51" grpId="0" animBg="1"/>
      <p:bldP spid="53" grpId="0" animBg="1"/>
      <p:bldP spid="55" grpId="0" animBg="1"/>
      <p:bldP spid="5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99" y="0"/>
            <a:ext cx="9145599" cy="514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983" y="590936"/>
            <a:ext cx="2513340" cy="230184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651849"/>
            <a:ext cx="5143500" cy="51435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1085" y="1356375"/>
            <a:ext cx="1494139" cy="35999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823" y="1546910"/>
            <a:ext cx="1553374" cy="35999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11515" y="3049605"/>
            <a:ext cx="2998177" cy="1631273"/>
          </a:xfrm>
          <a:prstGeom prst="wedgeRoundRectCallout">
            <a:avLst>
              <a:gd name="adj1" fmla="val 56060"/>
              <a:gd name="adj2" fmla="val -82891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Математика, как вы знаете, это сложная, но очень интересная наука. Она требует сосредоточенности, размышлений и рассуждений </a:t>
            </a:r>
            <a:endParaRPr lang="ru-RU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610" y="0"/>
            <a:ext cx="1013257" cy="1013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10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99" y="0"/>
            <a:ext cx="9145599" cy="514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86" y="587444"/>
            <a:ext cx="2513340" cy="230184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104036" y="481694"/>
            <a:ext cx="2301844" cy="251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7683" y="584932"/>
            <a:ext cx="2503943" cy="230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651849"/>
            <a:ext cx="5143500" cy="514350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1085" y="1356375"/>
            <a:ext cx="1494139" cy="359999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45969" y="781528"/>
            <a:ext cx="1143000" cy="439457"/>
          </a:xfrm>
          <a:prstGeom prst="wedgeRoundRectCallout">
            <a:avLst>
              <a:gd name="adj1" fmla="val 35399"/>
              <a:gd name="adj2" fmla="val 8723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 ????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823" y="1546910"/>
            <a:ext cx="1553373" cy="35999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176346" y="3049605"/>
            <a:ext cx="3033346" cy="1426961"/>
          </a:xfrm>
          <a:prstGeom prst="wedgeRoundRectCallout">
            <a:avLst>
              <a:gd name="adj1" fmla="val 56060"/>
              <a:gd name="adj2" fmla="val -82891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200" dirty="0" smtClean="0"/>
              <a:t>Поэтому отправляясь по пути познания Математики не забудьте взять с собой </a:t>
            </a:r>
            <a:r>
              <a:rPr lang="ru-RU" sz="1200" b="1" dirty="0" smtClean="0">
                <a:solidFill>
                  <a:srgbClr val="FF0000"/>
                </a:solidFill>
              </a:rPr>
              <a:t>быстроту</a:t>
            </a:r>
            <a:r>
              <a:rPr lang="ru-RU" sz="1200" dirty="0" smtClean="0"/>
              <a:t> в рюкзак, </a:t>
            </a:r>
            <a:r>
              <a:rPr lang="ru-RU" sz="1200" b="1" dirty="0" smtClean="0">
                <a:solidFill>
                  <a:srgbClr val="FF0000"/>
                </a:solidFill>
              </a:rPr>
              <a:t>находчивость</a:t>
            </a:r>
            <a:r>
              <a:rPr lang="ru-RU" sz="1200" dirty="0" smtClean="0"/>
              <a:t>  спрятать за пазуху, а </a:t>
            </a:r>
            <a:r>
              <a:rPr lang="ru-RU" sz="1200" b="1" dirty="0" smtClean="0">
                <a:solidFill>
                  <a:srgbClr val="FF0000"/>
                </a:solidFill>
              </a:rPr>
              <a:t>смекалку</a:t>
            </a:r>
            <a:r>
              <a:rPr lang="ru-RU" sz="1200" dirty="0" smtClean="0"/>
              <a:t> распихать по карманам…</a:t>
            </a:r>
            <a:endParaRPr lang="ru-RU" sz="1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154" y="1"/>
            <a:ext cx="1105846" cy="110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92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allpapersmob.com/uploads/converted/16/08/16/194016896-number-slight-zpXY-zpXY-1280x720-MM-1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9145599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358775" y="361950"/>
            <a:ext cx="2710350" cy="1631273"/>
          </a:xfrm>
          <a:prstGeom prst="wedgeRoundRectCallout">
            <a:avLst>
              <a:gd name="adj1" fmla="val -14587"/>
              <a:gd name="adj2" fmla="val 8670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200" dirty="0" smtClean="0"/>
              <a:t>Считайте ребята, точнее считайте, Хорошее дело смелей прибавляйте, Плохие дела поскорей вычитайте, Учебник научит вас этому счету, Скорей за работу, скорей за работу.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561" y="1516496"/>
            <a:ext cx="1496993" cy="34693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188005"/>
            <a:ext cx="1491461" cy="359354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000" y="-899"/>
            <a:ext cx="1152000" cy="11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3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29561" y="1516496"/>
            <a:ext cx="1496993" cy="346933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2697" y="1188005"/>
            <a:ext cx="1491461" cy="35935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42173" y="378997"/>
            <a:ext cx="1868271" cy="2071146"/>
          </a:xfrm>
          <a:prstGeom prst="wedgeRoundRectCallout">
            <a:avLst>
              <a:gd name="adj1" fmla="val -25264"/>
              <a:gd name="adj2" fmla="val 75284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Разминку начинаем,</a:t>
            </a:r>
          </a:p>
          <a:p>
            <a:pPr algn="ctr"/>
            <a:r>
              <a:rPr lang="ru-RU" sz="1400" dirty="0"/>
              <a:t>Победителей узнаем!</a:t>
            </a:r>
          </a:p>
          <a:p>
            <a:pPr algn="ctr"/>
            <a:r>
              <a:rPr lang="ru-RU" sz="1400" dirty="0"/>
              <a:t>Кто же лучше всех считает?</a:t>
            </a:r>
          </a:p>
          <a:p>
            <a:pPr algn="ctr"/>
            <a:r>
              <a:rPr lang="ru-RU" sz="1400" dirty="0"/>
              <a:t>И ответ быстрее знает?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838667" y="2164567"/>
                <a:ext cx="554639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5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667" y="2164567"/>
                <a:ext cx="554639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760441" y="2164566"/>
                <a:ext cx="554639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5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441" y="2164566"/>
                <a:ext cx="554639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4" name="Picture 6" descr="http://gagauzpravda.md/wp-content/uploads/2016/10/loupe_PNG1002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2853" y="1516496"/>
            <a:ext cx="3936708" cy="250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4115986" y="801407"/>
            <a:ext cx="3832979" cy="439457"/>
          </a:xfrm>
          <a:prstGeom prst="wedgeRoundRectCallout">
            <a:avLst>
              <a:gd name="adj1" fmla="val 10064"/>
              <a:gd name="adj2" fmla="val 89802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??????</a:t>
            </a:r>
            <a:endParaRPr lang="ru-RU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94" y="109291"/>
            <a:ext cx="5946775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000" y="1"/>
            <a:ext cx="1152000" cy="11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00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38" grpId="0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650" y="1580354"/>
            <a:ext cx="2880000" cy="288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773" y="361950"/>
            <a:ext cx="5854701" cy="1392909"/>
          </a:xfrm>
          <a:prstGeom prst="wedgeRoundRectCallout">
            <a:avLst>
              <a:gd name="adj1" fmla="val -30002"/>
              <a:gd name="adj2" fmla="val 75035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Я буду задавать по очереди каждой команде вопрос, на который  команда должна ответить. Отвечать может как капитан, так и любой член команды.</a:t>
            </a:r>
          </a:p>
          <a:p>
            <a:pPr algn="ctr"/>
            <a:r>
              <a:rPr lang="ru-RU" sz="1400" dirty="0"/>
              <a:t>Если команда не знает ответа, может ответить другая команда.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538" y="1792400"/>
            <a:ext cx="2160000" cy="2160000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225" y="1792400"/>
            <a:ext cx="2160000" cy="2159999"/>
          </a:xfrm>
          <a:prstGeom prst="ellipse">
            <a:avLst/>
          </a:prstGeom>
          <a:effectLst>
            <a:softEdge rad="1270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427905" y="4044857"/>
                <a:ext cx="554639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5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7905" y="4044857"/>
                <a:ext cx="554639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/>
              <p:cNvSpPr txBox="1"/>
              <p:nvPr/>
            </p:nvSpPr>
            <p:spPr>
              <a:xfrm>
                <a:off x="4087218" y="4044857"/>
                <a:ext cx="859210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5400" b="0" i="1" smtClean="0">
                          <a:solidFill>
                            <a:srgbClr val="FFC000"/>
                          </a:solidFill>
                          <a:latin typeface="Cambria Math"/>
                        </a:rPr>
                        <m:t>  </m:t>
                      </m:r>
                      <m:r>
                        <a:rPr lang="en-US" sz="5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5400" dirty="0">
                  <a:solidFill>
                    <a:srgbClr val="FFC000"/>
                  </a:solidFill>
                </a:endParaRPr>
              </a:p>
            </p:txBody>
          </p:sp>
        </mc:Choice>
        <mc:Fallback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7218" y="4044857"/>
                <a:ext cx="859210" cy="83099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Прямоугольник 35"/>
          <p:cNvSpPr/>
          <p:nvPr/>
        </p:nvSpPr>
        <p:spPr>
          <a:xfrm>
            <a:off x="5341545" y="2287624"/>
            <a:ext cx="137531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C000"/>
                </a:solidFill>
              </a:rPr>
              <a:t>В </a:t>
            </a:r>
            <a:r>
              <a:rPr lang="ru-RU" sz="1400" dirty="0">
                <a:solidFill>
                  <a:srgbClr val="FFC000"/>
                </a:solidFill>
              </a:rPr>
              <a:t>первом созвездии больше звёзд, чем </a:t>
            </a:r>
            <a:r>
              <a:rPr lang="ru-RU" sz="1400" dirty="0" smtClean="0">
                <a:solidFill>
                  <a:srgbClr val="FFC000"/>
                </a:solidFill>
              </a:rPr>
              <a:t/>
            </a:r>
            <a:br>
              <a:rPr lang="ru-RU" sz="1400" dirty="0" smtClean="0">
                <a:solidFill>
                  <a:srgbClr val="FFC000"/>
                </a:solidFill>
              </a:rPr>
            </a:br>
            <a:r>
              <a:rPr lang="ru-RU" sz="1400" dirty="0" smtClean="0">
                <a:solidFill>
                  <a:srgbClr val="FFC000"/>
                </a:solidFill>
              </a:rPr>
              <a:t>во втором.</a:t>
            </a:r>
            <a:endParaRPr lang="ru-RU" sz="1400" dirty="0">
              <a:solidFill>
                <a:srgbClr val="FFC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359244" y="4306466"/>
            <a:ext cx="13753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C000"/>
                </a:solidFill>
              </a:rPr>
              <a:t>больше</a:t>
            </a:r>
            <a:endParaRPr lang="ru-RU" sz="1400" dirty="0">
              <a:solidFill>
                <a:srgbClr val="FFC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225" y="-961"/>
            <a:ext cx="1438775" cy="143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Игорь\Desktop\novaya-kaledoniya-tixij-okean-skaly-ostrov-derevya-vetki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756" y="1792400"/>
            <a:ext cx="3305654" cy="220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Игорь\Desktop\maxresdefault_liv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410" y="1792399"/>
            <a:ext cx="3917813" cy="220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5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4" grpId="0"/>
      <p:bldP spid="35" grpId="0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670291" y="2074282"/>
            <a:ext cx="3543184" cy="916183"/>
          </a:xfrm>
          <a:prstGeom prst="wedgeRoundRectCallout">
            <a:avLst>
              <a:gd name="adj1" fmla="val -63317"/>
              <a:gd name="adj2" fmla="val 46376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Числа можно сравнивать при помощи натурального </a:t>
            </a:r>
            <a:r>
              <a:rPr lang="ru-RU" sz="1400" dirty="0" smtClean="0"/>
              <a:t>ряда. </a:t>
            </a:r>
          </a:p>
          <a:p>
            <a:pPr algn="ctr"/>
            <a:r>
              <a:rPr lang="ru-RU" sz="1400" dirty="0" smtClean="0"/>
              <a:t>Что </a:t>
            </a:r>
            <a:r>
              <a:rPr lang="ru-RU" sz="1400" dirty="0"/>
              <a:t>называют натуральным рядом?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358775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68465"/>
                <a:ext cx="540000" cy="720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972173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173" y="968465"/>
                <a:ext cx="540000" cy="720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1588527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527" y="968465"/>
                <a:ext cx="540000" cy="720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2196307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307" y="968465"/>
                <a:ext cx="540000" cy="720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2803428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3428" y="968465"/>
                <a:ext cx="540000" cy="720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3410549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549" y="968465"/>
                <a:ext cx="540000" cy="720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4017670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670" y="968465"/>
                <a:ext cx="540000" cy="720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>
                <a:off x="4624791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791" y="968465"/>
                <a:ext cx="540000" cy="7200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5231912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912" y="968465"/>
                <a:ext cx="540000" cy="720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5839032" y="968465"/>
                <a:ext cx="96321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…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032" y="968465"/>
                <a:ext cx="963210" cy="7200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Рисунок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9957" y="1410195"/>
            <a:ext cx="1553374" cy="36000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928938" y="3388641"/>
            <a:ext cx="3899290" cy="916183"/>
          </a:xfrm>
          <a:prstGeom prst="wedgeRoundRectCallout">
            <a:avLst>
              <a:gd name="adj1" fmla="val 61948"/>
              <a:gd name="adj2" fmla="val -82691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Все натуральные числа, записанные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порядке возрастания, образуют </a:t>
            </a:r>
            <a:r>
              <a:rPr lang="ru-RU" sz="1400" dirty="0">
                <a:solidFill>
                  <a:srgbClr val="FFC000"/>
                </a:solidFill>
              </a:rPr>
              <a:t>натуральный </a:t>
            </a:r>
            <a:r>
              <a:rPr lang="ru-RU" sz="1400" dirty="0" smtClean="0">
                <a:solidFill>
                  <a:srgbClr val="FFC000"/>
                </a:solidFill>
              </a:rPr>
              <a:t>ряд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Сравнение чисел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7170" name="Picture 2" descr="C:\Users\Игорь\Desktop\maxresdefault_live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37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-71281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200" b="1" dirty="0" smtClean="0">
                <a:solidFill>
                  <a:srgbClr val="FFC000"/>
                </a:solidFill>
              </a:rPr>
              <a:t>Как называется результат, полученный при сложении? </a:t>
            </a:r>
          </a:p>
          <a:p>
            <a:pPr lvl="0"/>
            <a:r>
              <a:rPr lang="ru-RU" sz="1200" b="1" dirty="0" smtClean="0">
                <a:solidFill>
                  <a:srgbClr val="FFC000"/>
                </a:solidFill>
              </a:rPr>
              <a:t>Сколько килограммов в одной тонне? </a:t>
            </a:r>
          </a:p>
          <a:p>
            <a:pPr lvl="0"/>
            <a:r>
              <a:rPr lang="ru-RU" sz="1200" b="1" dirty="0" smtClean="0">
                <a:solidFill>
                  <a:srgbClr val="FFC000"/>
                </a:solidFill>
              </a:rPr>
              <a:t>Сколько лет в одном веке? </a:t>
            </a:r>
          </a:p>
          <a:p>
            <a:pPr lvl="0"/>
            <a:r>
              <a:rPr lang="ru-RU" sz="1200" b="1" dirty="0" smtClean="0">
                <a:solidFill>
                  <a:srgbClr val="FFC000"/>
                </a:solidFill>
              </a:rPr>
              <a:t>Наибольшее четырехзначное число. </a:t>
            </a:r>
          </a:p>
          <a:p>
            <a:pPr lvl="0"/>
            <a:r>
              <a:rPr lang="ru-RU" sz="1200" b="1" dirty="0" smtClean="0">
                <a:solidFill>
                  <a:srgbClr val="FFC000"/>
                </a:solidFill>
              </a:rPr>
              <a:t>Чему равна половина 180? </a:t>
            </a:r>
          </a:p>
          <a:p>
            <a:pPr lvl="0"/>
            <a:r>
              <a:rPr lang="ru-RU" sz="1200" b="1" dirty="0" smtClean="0">
                <a:solidFill>
                  <a:srgbClr val="FFC000"/>
                </a:solidFill>
              </a:rPr>
              <a:t>Сколько месяцев в году? </a:t>
            </a:r>
          </a:p>
          <a:p>
            <a:pPr lvl="0"/>
            <a:r>
              <a:rPr lang="ru-RU" sz="1200" b="1" dirty="0" smtClean="0">
                <a:solidFill>
                  <a:srgbClr val="FFC000"/>
                </a:solidFill>
              </a:rPr>
              <a:t>Уменьшите 389 на 29. </a:t>
            </a:r>
          </a:p>
          <a:p>
            <a:pPr lvl="0"/>
            <a:r>
              <a:rPr lang="ru-RU" sz="1200" b="1" dirty="0" smtClean="0">
                <a:solidFill>
                  <a:srgbClr val="FFC000"/>
                </a:solidFill>
              </a:rPr>
              <a:t>У крышки стола отпилили два угла. Сколько углов осталось? </a:t>
            </a:r>
          </a:p>
          <a:p>
            <a:pPr lvl="0"/>
            <a:r>
              <a:rPr lang="ru-RU" sz="1200" b="1" dirty="0" smtClean="0">
                <a:solidFill>
                  <a:srgbClr val="FF0000"/>
                </a:solidFill>
              </a:rPr>
              <a:t>В каком числе 60 десятков? </a:t>
            </a:r>
          </a:p>
          <a:p>
            <a:pPr lvl="0"/>
            <a:r>
              <a:rPr lang="ru-RU" sz="1200" b="1" dirty="0" smtClean="0">
                <a:solidFill>
                  <a:srgbClr val="FF0000"/>
                </a:solidFill>
              </a:rPr>
              <a:t>В каком месяце бывает только 28 или 29 дней?</a:t>
            </a:r>
          </a:p>
          <a:p>
            <a:pPr lvl="0"/>
            <a:r>
              <a:rPr lang="ru-RU" sz="1200" b="1" dirty="0" smtClean="0">
                <a:solidFill>
                  <a:srgbClr val="FF0000"/>
                </a:solidFill>
              </a:rPr>
              <a:t>Число, предшествующее числу 3000? </a:t>
            </a:r>
          </a:p>
          <a:p>
            <a:pPr lvl="0"/>
            <a:r>
              <a:rPr lang="ru-RU" sz="1200" b="1" dirty="0" smtClean="0">
                <a:solidFill>
                  <a:srgbClr val="FF0000"/>
                </a:solidFill>
              </a:rPr>
              <a:t>Сколько ног у паука? </a:t>
            </a:r>
          </a:p>
          <a:p>
            <a:pPr lvl="0"/>
            <a:r>
              <a:rPr lang="ru-RU" sz="1200" b="1" dirty="0" smtClean="0">
                <a:solidFill>
                  <a:srgbClr val="FF0000"/>
                </a:solidFill>
              </a:rPr>
              <a:t>Сколько центнеров в одной тонне? </a:t>
            </a:r>
          </a:p>
          <a:p>
            <a:pPr lvl="0"/>
            <a:r>
              <a:rPr lang="ru-RU" sz="1200" b="1" dirty="0" smtClean="0">
                <a:solidFill>
                  <a:srgbClr val="FF0000"/>
                </a:solidFill>
              </a:rPr>
              <a:t>Чему равно число, если его половина равна 80? </a:t>
            </a:r>
          </a:p>
          <a:p>
            <a:pPr lvl="0"/>
            <a:r>
              <a:rPr lang="ru-RU" sz="1200" b="1" dirty="0" smtClean="0">
                <a:solidFill>
                  <a:srgbClr val="FF0000"/>
                </a:solidFill>
              </a:rPr>
              <a:t>Сколько всего десятков в числе 936? </a:t>
            </a:r>
          </a:p>
          <a:p>
            <a:pPr lvl="0"/>
            <a:r>
              <a:rPr lang="ru-RU" sz="1200" b="1" dirty="0" smtClean="0">
                <a:solidFill>
                  <a:srgbClr val="FF0000"/>
                </a:solidFill>
              </a:rPr>
              <a:t>Сколько вершин у квадрата? </a:t>
            </a:r>
          </a:p>
          <a:p>
            <a:pPr lvl="0"/>
            <a:r>
              <a:rPr lang="ru-RU" sz="1200" b="1" dirty="0" smtClean="0">
                <a:solidFill>
                  <a:srgbClr val="FF0000"/>
                </a:solidFill>
              </a:rPr>
              <a:t>Назовите 7 месяц от начала года? </a:t>
            </a:r>
          </a:p>
          <a:p>
            <a:pPr lvl="0"/>
            <a:r>
              <a:rPr lang="ru-RU" sz="1200" b="1" dirty="0" smtClean="0">
                <a:solidFill>
                  <a:srgbClr val="FF0000"/>
                </a:solidFill>
              </a:rPr>
              <a:t>Назовите число, следующее за числом 699? </a:t>
            </a:r>
          </a:p>
          <a:p>
            <a:pPr lvl="0"/>
            <a:r>
              <a:rPr lang="ru-RU" sz="1200" b="1" dirty="0" smtClean="0">
                <a:solidFill>
                  <a:srgbClr val="FF0000"/>
                </a:solidFill>
              </a:rPr>
              <a:t>Наименьшее пятизначное число. </a:t>
            </a:r>
          </a:p>
          <a:p>
            <a:pPr lvl="0"/>
            <a:r>
              <a:rPr lang="ru-RU" sz="1200" b="1" dirty="0" smtClean="0">
                <a:solidFill>
                  <a:srgbClr val="FF0000"/>
                </a:solidFill>
              </a:rPr>
              <a:t>Сколько дней в неделе? </a:t>
            </a:r>
          </a:p>
          <a:p>
            <a:pPr lvl="0"/>
            <a:r>
              <a:rPr lang="ru-RU" sz="1200" b="1" dirty="0" smtClean="0">
                <a:solidFill>
                  <a:srgbClr val="FF0000"/>
                </a:solidFill>
              </a:rPr>
              <a:t>Назовите результат, получаемый при умножении </a:t>
            </a:r>
            <a:endParaRPr lang="ru-RU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5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6" grpId="0" animBg="1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358775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68465"/>
                <a:ext cx="540000" cy="720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972173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173" y="968465"/>
                <a:ext cx="540000" cy="720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1588527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527" y="968465"/>
                <a:ext cx="540000" cy="720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2196307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307" y="968465"/>
                <a:ext cx="540000" cy="720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2803428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3428" y="968465"/>
                <a:ext cx="540000" cy="720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3410549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549" y="968465"/>
                <a:ext cx="540000" cy="720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4017670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670" y="968465"/>
                <a:ext cx="540000" cy="720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>
                <a:off x="4624791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791" y="968465"/>
                <a:ext cx="540000" cy="720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5231912" y="968465"/>
                <a:ext cx="54000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912" y="968465"/>
                <a:ext cx="540000" cy="7200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5839032" y="968465"/>
                <a:ext cx="963210" cy="720000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3400" b="0" i="1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ru-RU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…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032" y="968465"/>
                <a:ext cx="963210" cy="720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+mj-lt"/>
              </a:rPr>
              <a:t>Остров  2: «Угадай-ка».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82672" y="1740552"/>
            <a:ext cx="3249240" cy="2244206"/>
          </a:xfrm>
          <a:prstGeom prst="wedgeRoundRectCallout">
            <a:avLst>
              <a:gd name="adj1" fmla="val -60245"/>
              <a:gd name="adj2" fmla="val 26043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«Арифметика – царица математики</a:t>
            </a:r>
            <a:r>
              <a:rPr lang="ru-RU" sz="1200" b="1" dirty="0" smtClean="0">
                <a:solidFill>
                  <a:srgbClr val="FF0000"/>
                </a:solidFill>
              </a:rPr>
              <a:t>» - </a:t>
            </a:r>
            <a:r>
              <a:rPr lang="ru-RU" sz="1200" dirty="0" smtClean="0">
                <a:solidFill>
                  <a:srgbClr val="FF0000"/>
                </a:solidFill>
              </a:rPr>
              <a:t>говорил немецкий математик</a:t>
            </a:r>
            <a:r>
              <a:rPr lang="ru-RU" sz="1200" b="1" dirty="0" smtClean="0">
                <a:solidFill>
                  <a:srgbClr val="FF0000"/>
                </a:solidFill>
              </a:rPr>
              <a:t> </a:t>
            </a:r>
            <a:r>
              <a:rPr lang="ru-RU" sz="1200" dirty="0" smtClean="0">
                <a:solidFill>
                  <a:srgbClr val="FF0000"/>
                </a:solidFill>
              </a:rPr>
              <a:t>Карл Фридрих Гаусс. </a:t>
            </a:r>
            <a:r>
              <a:rPr lang="ru-RU" sz="1200" dirty="0" smtClean="0"/>
              <a:t>Эта самая древняя область математики, которая изучает свойства чисел и действия над ними. Каждой команде предлагается набор чисел. Надо между ними вставить знаки арифметических действий так, чтобы выражения были верными.</a:t>
            </a:r>
            <a:endParaRPr lang="ru-RU" sz="1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6756035" y="2950377"/>
                <a:ext cx="181196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ru-RU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035" y="2950377"/>
                <a:ext cx="1811965" cy="369332"/>
              </a:xfrm>
              <a:prstGeom prst="rect">
                <a:avLst/>
              </a:prstGeom>
              <a:blipFill rotWithShape="1">
                <a:blip r:embed="rId1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Рисунок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54" y="2152872"/>
            <a:ext cx="2700000" cy="2700000"/>
          </a:xfrm>
          <a:prstGeom prst="rect">
            <a:avLst/>
          </a:prstGeom>
        </p:spPr>
      </p:pic>
      <p:pic>
        <p:nvPicPr>
          <p:cNvPr id="8194" name="Picture 2" descr="C:\Users\Игорь\Desktop\novaya-kaledoniya-tixij-okean-skaly-ostrov-derevya-vetki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91" y="2409431"/>
            <a:ext cx="3912907" cy="260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424" y="14378"/>
            <a:ext cx="1348576" cy="134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01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 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7166" y="546616"/>
            <a:ext cx="2765425" cy="1392909"/>
          </a:xfrm>
          <a:prstGeom prst="wedgeRoundRectCallout">
            <a:avLst>
              <a:gd name="adj1" fmla="val -21728"/>
              <a:gd name="adj2" fmla="val 81692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r>
              <a:rPr lang="ru-RU" sz="1400" dirty="0"/>
              <a:t>Надо между ними вставить знаки арифметических действий так, чтобы выражения были верными.</a:t>
            </a:r>
            <a:endParaRPr lang="ru-RU" sz="1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3200534" y="2335063"/>
                <a:ext cx="211295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ru-RU" sz="3200" b="0" i="1" smtClean="0">
                        <a:latin typeface="Cambria Math"/>
                      </a:rPr>
                      <m:t>2222= </m:t>
                    </m:r>
                  </m:oMath>
                </a14:m>
                <a:r>
                  <a:rPr lang="ru-RU" sz="3200" dirty="0" smtClean="0"/>
                  <a:t>111</a:t>
                </a:r>
                <a:endParaRPr lang="ru-RU" sz="3200" dirty="0"/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534" y="2335063"/>
                <a:ext cx="2112951" cy="492443"/>
              </a:xfrm>
              <a:prstGeom prst="rect">
                <a:avLst/>
              </a:prstGeom>
              <a:blipFill rotWithShape="1">
                <a:blip r:embed="rId4"/>
                <a:stretch>
                  <a:fillRect t="-24691" r="-11239" b="-493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5432292" y="2335063"/>
                <a:ext cx="200093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/>
                        </a:rPr>
                        <m:t>2222=44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292" y="2335063"/>
                <a:ext cx="2000932" cy="49244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54" y="2152872"/>
            <a:ext cx="2700000" cy="27000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215" y="3246872"/>
            <a:ext cx="18526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Прямоугольник 3"/>
              <p:cNvSpPr/>
              <p:nvPr/>
            </p:nvSpPr>
            <p:spPr>
              <a:xfrm flipH="1">
                <a:off x="5387293" y="3196496"/>
                <a:ext cx="219762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i="1" smtClean="0">
                          <a:latin typeface="Cambria Math"/>
                        </a:rPr>
                        <m:t>2222=</m:t>
                      </m:r>
                      <m:r>
                        <a:rPr lang="ru-RU" sz="32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387293" y="3196496"/>
                <a:ext cx="2197621" cy="58477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914" y="1"/>
            <a:ext cx="1559086" cy="1559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5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  <p:bldP spid="17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2644</TotalTime>
  <Words>835</Words>
  <Application>Microsoft Office PowerPoint</Application>
  <PresentationFormat>Экран (16:9)</PresentationFormat>
  <Paragraphs>132</Paragraphs>
  <Slides>13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Roboto</vt:lpstr>
      <vt:lpstr>Calibri</vt:lpstr>
      <vt:lpstr>Merriweather</vt:lpstr>
      <vt:lpstr>Cambria Math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Игорь</cp:lastModifiedBy>
  <cp:revision>382</cp:revision>
  <dcterms:created xsi:type="dcterms:W3CDTF">2017-06-06T14:34:21Z</dcterms:created>
  <dcterms:modified xsi:type="dcterms:W3CDTF">2021-08-25T19:32:01Z</dcterms:modified>
</cp:coreProperties>
</file>